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6" r:id="rId3"/>
    <p:sldId id="268" r:id="rId4"/>
    <p:sldId id="269" r:id="rId5"/>
    <p:sldId id="257" r:id="rId6"/>
    <p:sldId id="261" r:id="rId7"/>
    <p:sldId id="262" r:id="rId8"/>
    <p:sldId id="263" r:id="rId9"/>
    <p:sldId id="270" r:id="rId10"/>
    <p:sldId id="260" r:id="rId11"/>
    <p:sldId id="272" r:id="rId12"/>
    <p:sldId id="259" r:id="rId13"/>
    <p:sldId id="264" r:id="rId14"/>
    <p:sldId id="258" r:id="rId15"/>
  </p:sldIdLst>
  <p:sldSz cx="12192000" cy="6858000"/>
  <p:notesSz cx="6889750" cy="10021888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71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579C72F-0AC4-4020-9125-C4F82DE5DC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4773C38-C09E-4C65-9DA3-2EA68941DD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6F11726-D5A6-493E-9E64-A2A2B5A45D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8CEDB-879F-4E3D-8192-1252D44E9414}" type="datetimeFigureOut">
              <a:rPr lang="pt-BR" smtClean="0"/>
              <a:t>08/08/2020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0F19191-9849-4E3C-9FBA-1FC9BE55C1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20A9BC5-8718-4607-81D1-1F04BBE5EC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6DE6D-5EBE-42C8-AEEA-385C0804F5E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084654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D2CEFF-BD69-42A5-A04A-9048C6DBD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B8FFDE7B-34A3-4E5B-8261-434BD18741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CA61CCE-90C6-4639-956C-E6C7188B85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8CEDB-879F-4E3D-8192-1252D44E9414}" type="datetimeFigureOut">
              <a:rPr lang="pt-BR" smtClean="0"/>
              <a:t>08/08/2020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DB8C338-D26E-4ED2-BC63-F3962C889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FB29FE6-99DA-485D-A7C4-A54BB032B8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6DE6D-5EBE-42C8-AEEA-385C0804F5E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581591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92A618FE-4F13-4FE3-BEAB-31E76AF60A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A3A5D7E8-B272-4A96-9EA2-2D54838DE6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639EE49-707C-4358-B7C7-7EDCD36894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8CEDB-879F-4E3D-8192-1252D44E9414}" type="datetimeFigureOut">
              <a:rPr lang="pt-BR" smtClean="0"/>
              <a:t>08/08/2020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C98643A-48B6-4582-857E-52F9DEE821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0949F1B-F01A-4ECE-98EE-A0DAE9F18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6DE6D-5EBE-42C8-AEEA-385C0804F5E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138871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C9D24B-6CCA-443A-9FB1-6FFE5E792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12B604F-882E-419F-95CD-FF6EDA9B8D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46C94EE-2603-4AEC-B5C7-093BE85EA2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8CEDB-879F-4E3D-8192-1252D44E9414}" type="datetimeFigureOut">
              <a:rPr lang="pt-BR" smtClean="0"/>
              <a:t>08/08/2020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36EC497-7166-43AD-9D9D-4622FACF0C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DDA48B6-CA25-4333-9C16-EFAE17FBF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6DE6D-5EBE-42C8-AEEA-385C0804F5E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762400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94745F-6051-4C7E-A18C-6F77C9A3DE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BFBD833-1B1C-44DA-9629-5842FE3E39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15A7D30-129C-4702-AD35-B5B05B18AE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8CEDB-879F-4E3D-8192-1252D44E9414}" type="datetimeFigureOut">
              <a:rPr lang="pt-BR" smtClean="0"/>
              <a:t>08/08/2020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5823B20-472B-49FF-95D9-198588F97E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45E3C16-788F-4E6E-A31E-B7AAE3913A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6DE6D-5EBE-42C8-AEEA-385C0804F5E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380311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94602F-21F9-4CDD-BC05-8B476943A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E21B96C-7877-487E-8A30-45FB285693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30F24CDD-7CE9-4B4A-9345-653A50BE49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917F6AF-3202-4310-9D65-3700D82FDE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8CEDB-879F-4E3D-8192-1252D44E9414}" type="datetimeFigureOut">
              <a:rPr lang="pt-BR" smtClean="0"/>
              <a:t>08/08/2020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A9AB400-114C-4DEB-9469-9D694054E0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32B8154-6445-40D7-9F23-AA03F49C9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6DE6D-5EBE-42C8-AEEA-385C0804F5E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101449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3E5110-5259-4F54-AA1A-BD0B7B1EED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6AED8DF-2CD0-4E2A-B3DB-95B18DDEE0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52D222C7-C9CC-4D8A-9C17-19F18F7938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3FEEC30B-48F1-436A-A716-6D08E31913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0B5AA95B-3A47-4559-A997-5EC7C03900A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A75E84C9-7719-4D3F-BACD-DB0588FCA9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8CEDB-879F-4E3D-8192-1252D44E9414}" type="datetimeFigureOut">
              <a:rPr lang="pt-BR" smtClean="0"/>
              <a:t>08/08/2020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5AA750FF-DB1A-463F-80FD-0B9BBA78FA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D354FD4E-D36B-46D3-B6F7-037AA5BBCF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6DE6D-5EBE-42C8-AEEA-385C0804F5E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829491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26D9D1-9AC2-4BD9-9881-6609684C6C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CB649634-2AA1-43A8-94FC-E1402D043E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8CEDB-879F-4E3D-8192-1252D44E9414}" type="datetimeFigureOut">
              <a:rPr lang="pt-BR" smtClean="0"/>
              <a:t>08/08/2020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FCA19611-E57C-4809-A0BD-754CA945BD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54ECFC6E-659D-42C3-9801-63A53EA1CE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6DE6D-5EBE-42C8-AEEA-385C0804F5E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340712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A54BBD59-A92F-4925-A2E2-8D933EF18E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8CEDB-879F-4E3D-8192-1252D44E9414}" type="datetimeFigureOut">
              <a:rPr lang="pt-BR" smtClean="0"/>
              <a:t>08/08/2020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4A1E7587-D6E4-4814-B313-9657E9B724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65C14D68-4251-4F95-99D1-E0D37CD0B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6DE6D-5EBE-42C8-AEEA-385C0804F5E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887516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6A9BCF-BEA3-4DBF-8ABD-A2C53E593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5A7F0CF-5277-461F-AF00-CCDAACFBBB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F4F92641-7015-48CB-A0E6-3842921832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3D67F08C-1A5B-4820-A04B-2936CD1688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8CEDB-879F-4E3D-8192-1252D44E9414}" type="datetimeFigureOut">
              <a:rPr lang="pt-BR" smtClean="0"/>
              <a:t>08/08/2020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02E0E24-FA10-400C-B27B-93FB651BEF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09C1ECD-8AD9-4E9F-AA3F-8D3667F96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6DE6D-5EBE-42C8-AEEA-385C0804F5E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211402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1E44B7C-C4A5-448B-AD41-C86F65B69A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B7BCBE94-12AB-4778-8B7B-B9BDE0B3070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BA3AECE-2EE2-4C44-A0B5-C6A2EDE27B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7C315D76-AB31-4645-AD07-5C451F20B6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8CEDB-879F-4E3D-8192-1252D44E9414}" type="datetimeFigureOut">
              <a:rPr lang="pt-BR" smtClean="0"/>
              <a:t>08/08/2020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006B89A-8761-446B-9C75-7B13B10AE9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BF87730-7740-464F-AA75-FF4EBB260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6DE6D-5EBE-42C8-AEEA-385C0804F5E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016167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7A91F57D-4F7A-4482-BBFD-A097688DE8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96F0F78-93C0-4062-ACB1-6989D2692D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5AF0D07-ACD1-4660-B169-BE636DA622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58CEDB-879F-4E3D-8192-1252D44E9414}" type="datetimeFigureOut">
              <a:rPr lang="pt-BR" smtClean="0"/>
              <a:t>08/08/2020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F6FC853-34B4-4BAA-AC31-AB5258E65E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1B53310-E741-44BF-9BC0-0F015962EB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C6DE6D-5EBE-42C8-AEEA-385C0804F5E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74879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.wmf"/><Relationship Id="rId4" Type="http://schemas.openxmlformats.org/officeDocument/2006/relationships/oleObject" Target="../embeddings/oleObject1.bin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23C5D9-0721-48D5-97BE-F674EA0833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Projeto 3: Avaliação da campanha de telemarketing sobre vendas de depósito bancário a termo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A8B1822-913D-45F3-9AED-D54040A431B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/>
              <a:t>E. Ito RA 159086</a:t>
            </a:r>
          </a:p>
          <a:p>
            <a:r>
              <a:rPr lang="pt-BR" dirty="0"/>
              <a:t>T. Nazatto RA 074388</a:t>
            </a:r>
          </a:p>
        </p:txBody>
      </p:sp>
    </p:spTree>
    <p:extLst>
      <p:ext uri="{BB962C8B-B14F-4D97-AF65-F5344CB8AC3E}">
        <p14:creationId xmlns:p14="http://schemas.microsoft.com/office/powerpoint/2010/main" val="12659865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Imagem 61">
            <a:extLst>
              <a:ext uri="{FF2B5EF4-FFF2-40B4-BE49-F238E27FC236}">
                <a16:creationId xmlns:a16="http://schemas.microsoft.com/office/drawing/2014/main" id="{84ADFDFF-DCC3-46F7-8E1D-EC3F3D53A5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0133" y="3684100"/>
            <a:ext cx="6382372" cy="2772772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7E2AFCC-3FEC-4DC8-AB02-8EC600BE3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272" y="1408400"/>
            <a:ext cx="3298017" cy="1325563"/>
          </a:xfrm>
        </p:spPr>
        <p:txBody>
          <a:bodyPr>
            <a:noAutofit/>
          </a:bodyPr>
          <a:lstStyle/>
          <a:p>
            <a:r>
              <a:rPr lang="pt-BR" sz="3200" dirty="0"/>
              <a:t>TABELAS QUALITATIVAS DAS 10 FEATURES</a:t>
            </a:r>
            <a:br>
              <a:rPr lang="pt-BR" sz="3200" dirty="0"/>
            </a:br>
            <a:r>
              <a:rPr lang="pt-BR" sz="3200" dirty="0"/>
              <a:t>MAIS IMPORTANTES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340B64BB-DB44-430C-B64F-33D302D9EA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9184" y="290906"/>
            <a:ext cx="6477622" cy="3032078"/>
          </a:xfrm>
          <a:prstGeom prst="rect">
            <a:avLst/>
          </a:prstGeom>
        </p:spPr>
      </p:pic>
      <p:sp>
        <p:nvSpPr>
          <p:cNvPr id="42" name="Título 1">
            <a:extLst>
              <a:ext uri="{FF2B5EF4-FFF2-40B4-BE49-F238E27FC236}">
                <a16:creationId xmlns:a16="http://schemas.microsoft.com/office/drawing/2014/main" id="{F8F2BFC4-36B8-4C92-ABCE-B476B045C55D}"/>
              </a:ext>
            </a:extLst>
          </p:cNvPr>
          <p:cNvSpPr txBox="1">
            <a:spLocks/>
          </p:cNvSpPr>
          <p:nvPr/>
        </p:nvSpPr>
        <p:spPr>
          <a:xfrm>
            <a:off x="581272" y="4440478"/>
            <a:ext cx="329801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dirty="0"/>
              <a:t>TABELAS QUALITATIVAS DAS 10 FEATURES</a:t>
            </a:r>
            <a:br>
              <a:rPr lang="pt-BR" sz="3200" dirty="0"/>
            </a:br>
            <a:r>
              <a:rPr lang="pt-BR" sz="3200" dirty="0"/>
              <a:t>MENOS IMPORTANTES</a:t>
            </a:r>
          </a:p>
        </p:txBody>
      </p:sp>
      <p:cxnSp>
        <p:nvCxnSpPr>
          <p:cNvPr id="46" name="Conector reto 45">
            <a:extLst>
              <a:ext uri="{FF2B5EF4-FFF2-40B4-BE49-F238E27FC236}">
                <a16:creationId xmlns:a16="http://schemas.microsoft.com/office/drawing/2014/main" id="{F2CE6C0A-24C3-4703-A3C2-C400BA3C2291}"/>
              </a:ext>
            </a:extLst>
          </p:cNvPr>
          <p:cNvCxnSpPr/>
          <p:nvPr/>
        </p:nvCxnSpPr>
        <p:spPr>
          <a:xfrm>
            <a:off x="6546574" y="781878"/>
            <a:ext cx="569843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7" name="Conector reto 46">
            <a:extLst>
              <a:ext uri="{FF2B5EF4-FFF2-40B4-BE49-F238E27FC236}">
                <a16:creationId xmlns:a16="http://schemas.microsoft.com/office/drawing/2014/main" id="{0BEFD294-2B2C-46A0-96C0-D1335B698E0B}"/>
              </a:ext>
            </a:extLst>
          </p:cNvPr>
          <p:cNvCxnSpPr/>
          <p:nvPr/>
        </p:nvCxnSpPr>
        <p:spPr>
          <a:xfrm>
            <a:off x="8542064" y="1048582"/>
            <a:ext cx="569843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8" name="Conector reto 47">
            <a:extLst>
              <a:ext uri="{FF2B5EF4-FFF2-40B4-BE49-F238E27FC236}">
                <a16:creationId xmlns:a16="http://schemas.microsoft.com/office/drawing/2014/main" id="{08DF69FA-D9AC-412B-9179-F9B57C3C6E17}"/>
              </a:ext>
            </a:extLst>
          </p:cNvPr>
          <p:cNvCxnSpPr/>
          <p:nvPr/>
        </p:nvCxnSpPr>
        <p:spPr>
          <a:xfrm>
            <a:off x="10499448" y="5291978"/>
            <a:ext cx="569843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9" name="Conector reto 48">
            <a:extLst>
              <a:ext uri="{FF2B5EF4-FFF2-40B4-BE49-F238E27FC236}">
                <a16:creationId xmlns:a16="http://schemas.microsoft.com/office/drawing/2014/main" id="{85766C5B-C3B4-4C3E-A9AD-AF25000013A2}"/>
              </a:ext>
            </a:extLst>
          </p:cNvPr>
          <p:cNvCxnSpPr>
            <a:cxnSpLocks/>
          </p:cNvCxnSpPr>
          <p:nvPr/>
        </p:nvCxnSpPr>
        <p:spPr>
          <a:xfrm>
            <a:off x="6341781" y="1062870"/>
            <a:ext cx="774636" cy="0"/>
          </a:xfrm>
          <a:prstGeom prst="line">
            <a:avLst/>
          </a:prstGeom>
          <a:ln w="25400">
            <a:solidFill>
              <a:schemeClr val="accent4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2" name="Conector reto 51">
            <a:extLst>
              <a:ext uri="{FF2B5EF4-FFF2-40B4-BE49-F238E27FC236}">
                <a16:creationId xmlns:a16="http://schemas.microsoft.com/office/drawing/2014/main" id="{B70F2066-271C-459F-94CF-5973AC946AF0}"/>
              </a:ext>
            </a:extLst>
          </p:cNvPr>
          <p:cNvCxnSpPr>
            <a:cxnSpLocks/>
          </p:cNvCxnSpPr>
          <p:nvPr/>
        </p:nvCxnSpPr>
        <p:spPr>
          <a:xfrm>
            <a:off x="6327493" y="1365536"/>
            <a:ext cx="774636" cy="0"/>
          </a:xfrm>
          <a:prstGeom prst="line">
            <a:avLst/>
          </a:prstGeom>
          <a:ln w="254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4" name="Conector reto 53">
            <a:extLst>
              <a:ext uri="{FF2B5EF4-FFF2-40B4-BE49-F238E27FC236}">
                <a16:creationId xmlns:a16="http://schemas.microsoft.com/office/drawing/2014/main" id="{6E546F78-4DEC-4D27-9F99-86A0DF1E607C}"/>
              </a:ext>
            </a:extLst>
          </p:cNvPr>
          <p:cNvCxnSpPr>
            <a:cxnSpLocks/>
          </p:cNvCxnSpPr>
          <p:nvPr/>
        </p:nvCxnSpPr>
        <p:spPr>
          <a:xfrm>
            <a:off x="8280119" y="1603664"/>
            <a:ext cx="774636" cy="0"/>
          </a:xfrm>
          <a:prstGeom prst="line">
            <a:avLst/>
          </a:prstGeom>
          <a:ln w="254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5" name="Conector reto 54">
            <a:extLst>
              <a:ext uri="{FF2B5EF4-FFF2-40B4-BE49-F238E27FC236}">
                <a16:creationId xmlns:a16="http://schemas.microsoft.com/office/drawing/2014/main" id="{810A839C-8A69-442C-BF93-4B4FE2E31B6B}"/>
              </a:ext>
            </a:extLst>
          </p:cNvPr>
          <p:cNvCxnSpPr>
            <a:cxnSpLocks/>
          </p:cNvCxnSpPr>
          <p:nvPr/>
        </p:nvCxnSpPr>
        <p:spPr>
          <a:xfrm>
            <a:off x="10261318" y="4199237"/>
            <a:ext cx="774636" cy="0"/>
          </a:xfrm>
          <a:prstGeom prst="line">
            <a:avLst/>
          </a:prstGeom>
          <a:ln w="254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6" name="Conector reto 55">
            <a:extLst>
              <a:ext uri="{FF2B5EF4-FFF2-40B4-BE49-F238E27FC236}">
                <a16:creationId xmlns:a16="http://schemas.microsoft.com/office/drawing/2014/main" id="{6B63B360-149B-47F7-A6EE-679F06F1A50E}"/>
              </a:ext>
            </a:extLst>
          </p:cNvPr>
          <p:cNvCxnSpPr>
            <a:cxnSpLocks/>
          </p:cNvCxnSpPr>
          <p:nvPr/>
        </p:nvCxnSpPr>
        <p:spPr>
          <a:xfrm>
            <a:off x="6627522" y="1594148"/>
            <a:ext cx="488895" cy="0"/>
          </a:xfrm>
          <a:prstGeom prst="line">
            <a:avLst/>
          </a:prstGeom>
          <a:ln w="254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8" name="Conector reto 57">
            <a:extLst>
              <a:ext uri="{FF2B5EF4-FFF2-40B4-BE49-F238E27FC236}">
                <a16:creationId xmlns:a16="http://schemas.microsoft.com/office/drawing/2014/main" id="{533747BD-BEE9-4B71-A0F9-168C0BD9EE5C}"/>
              </a:ext>
            </a:extLst>
          </p:cNvPr>
          <p:cNvCxnSpPr>
            <a:cxnSpLocks/>
          </p:cNvCxnSpPr>
          <p:nvPr/>
        </p:nvCxnSpPr>
        <p:spPr>
          <a:xfrm>
            <a:off x="6532286" y="1889422"/>
            <a:ext cx="584131" cy="0"/>
          </a:xfrm>
          <a:prstGeom prst="line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5" name="Conector reto 64">
            <a:extLst>
              <a:ext uri="{FF2B5EF4-FFF2-40B4-BE49-F238E27FC236}">
                <a16:creationId xmlns:a16="http://schemas.microsoft.com/office/drawing/2014/main" id="{0488A9E6-69D6-431A-96FC-2DF422E228C1}"/>
              </a:ext>
            </a:extLst>
          </p:cNvPr>
          <p:cNvCxnSpPr>
            <a:cxnSpLocks/>
          </p:cNvCxnSpPr>
          <p:nvPr/>
        </p:nvCxnSpPr>
        <p:spPr>
          <a:xfrm>
            <a:off x="8429626" y="784508"/>
            <a:ext cx="710854" cy="0"/>
          </a:xfrm>
          <a:prstGeom prst="line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8" name="Conector reto 67">
            <a:extLst>
              <a:ext uri="{FF2B5EF4-FFF2-40B4-BE49-F238E27FC236}">
                <a16:creationId xmlns:a16="http://schemas.microsoft.com/office/drawing/2014/main" id="{ABBB3CEF-31D8-4BCF-A74E-0B17C36FC135}"/>
              </a:ext>
            </a:extLst>
          </p:cNvPr>
          <p:cNvCxnSpPr>
            <a:cxnSpLocks/>
          </p:cNvCxnSpPr>
          <p:nvPr/>
        </p:nvCxnSpPr>
        <p:spPr>
          <a:xfrm>
            <a:off x="10296530" y="3880141"/>
            <a:ext cx="710854" cy="0"/>
          </a:xfrm>
          <a:prstGeom prst="line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9" name="Conector reto 68">
            <a:extLst>
              <a:ext uri="{FF2B5EF4-FFF2-40B4-BE49-F238E27FC236}">
                <a16:creationId xmlns:a16="http://schemas.microsoft.com/office/drawing/2014/main" id="{88E86619-BF9E-4E91-A02B-65FE7C671CEC}"/>
              </a:ext>
            </a:extLst>
          </p:cNvPr>
          <p:cNvCxnSpPr>
            <a:cxnSpLocks/>
          </p:cNvCxnSpPr>
          <p:nvPr/>
        </p:nvCxnSpPr>
        <p:spPr>
          <a:xfrm>
            <a:off x="6827564" y="2184698"/>
            <a:ext cx="273327" cy="0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1" name="Conector reto 70">
            <a:extLst>
              <a:ext uri="{FF2B5EF4-FFF2-40B4-BE49-F238E27FC236}">
                <a16:creationId xmlns:a16="http://schemas.microsoft.com/office/drawing/2014/main" id="{503CF24B-B5AC-4641-85D2-EE625DDE7303}"/>
              </a:ext>
            </a:extLst>
          </p:cNvPr>
          <p:cNvCxnSpPr>
            <a:cxnSpLocks/>
          </p:cNvCxnSpPr>
          <p:nvPr/>
        </p:nvCxnSpPr>
        <p:spPr>
          <a:xfrm>
            <a:off x="8823056" y="2708580"/>
            <a:ext cx="273327" cy="0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2" name="Conector reto 71">
            <a:extLst>
              <a:ext uri="{FF2B5EF4-FFF2-40B4-BE49-F238E27FC236}">
                <a16:creationId xmlns:a16="http://schemas.microsoft.com/office/drawing/2014/main" id="{36FEE5DD-ACBF-4CB0-B5CF-16651E686DEB}"/>
              </a:ext>
            </a:extLst>
          </p:cNvPr>
          <p:cNvCxnSpPr>
            <a:cxnSpLocks/>
          </p:cNvCxnSpPr>
          <p:nvPr/>
        </p:nvCxnSpPr>
        <p:spPr>
          <a:xfrm>
            <a:off x="6270343" y="2441878"/>
            <a:ext cx="830548" cy="0"/>
          </a:xfrm>
          <a:prstGeom prst="line">
            <a:avLst/>
          </a:prstGeom>
          <a:ln w="254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4" name="Conector reto 73">
            <a:extLst>
              <a:ext uri="{FF2B5EF4-FFF2-40B4-BE49-F238E27FC236}">
                <a16:creationId xmlns:a16="http://schemas.microsoft.com/office/drawing/2014/main" id="{ABF269A0-9EB6-4FF7-80AD-01D3C8B7D043}"/>
              </a:ext>
            </a:extLst>
          </p:cNvPr>
          <p:cNvCxnSpPr>
            <a:cxnSpLocks/>
          </p:cNvCxnSpPr>
          <p:nvPr/>
        </p:nvCxnSpPr>
        <p:spPr>
          <a:xfrm>
            <a:off x="8222975" y="2151362"/>
            <a:ext cx="830548" cy="0"/>
          </a:xfrm>
          <a:prstGeom prst="line">
            <a:avLst/>
          </a:prstGeom>
          <a:ln w="254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5" name="Conector reto 74">
            <a:extLst>
              <a:ext uri="{FF2B5EF4-FFF2-40B4-BE49-F238E27FC236}">
                <a16:creationId xmlns:a16="http://schemas.microsoft.com/office/drawing/2014/main" id="{76895B25-385B-4BA3-8BAC-DE080F0621FE}"/>
              </a:ext>
            </a:extLst>
          </p:cNvPr>
          <p:cNvCxnSpPr>
            <a:cxnSpLocks/>
          </p:cNvCxnSpPr>
          <p:nvPr/>
        </p:nvCxnSpPr>
        <p:spPr>
          <a:xfrm>
            <a:off x="6517998" y="2732388"/>
            <a:ext cx="582893" cy="1575"/>
          </a:xfrm>
          <a:prstGeom prst="line">
            <a:avLst/>
          </a:prstGeom>
          <a:ln w="25400">
            <a:solidFill>
              <a:srgbClr val="7030A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8" name="Conector reto 77">
            <a:extLst>
              <a:ext uri="{FF2B5EF4-FFF2-40B4-BE49-F238E27FC236}">
                <a16:creationId xmlns:a16="http://schemas.microsoft.com/office/drawing/2014/main" id="{D03E2EF3-4385-4A4B-B304-1C355828DB32}"/>
              </a:ext>
            </a:extLst>
          </p:cNvPr>
          <p:cNvCxnSpPr>
            <a:cxnSpLocks/>
          </p:cNvCxnSpPr>
          <p:nvPr/>
        </p:nvCxnSpPr>
        <p:spPr>
          <a:xfrm>
            <a:off x="10442307" y="4999347"/>
            <a:ext cx="582893" cy="1575"/>
          </a:xfrm>
          <a:prstGeom prst="line">
            <a:avLst/>
          </a:prstGeom>
          <a:ln w="25400">
            <a:solidFill>
              <a:srgbClr val="7030A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9" name="Conector reto 78">
            <a:extLst>
              <a:ext uri="{FF2B5EF4-FFF2-40B4-BE49-F238E27FC236}">
                <a16:creationId xmlns:a16="http://schemas.microsoft.com/office/drawing/2014/main" id="{BA53085C-E629-4226-9F7C-957787A5C744}"/>
              </a:ext>
            </a:extLst>
          </p:cNvPr>
          <p:cNvCxnSpPr>
            <a:cxnSpLocks/>
          </p:cNvCxnSpPr>
          <p:nvPr/>
        </p:nvCxnSpPr>
        <p:spPr>
          <a:xfrm>
            <a:off x="5794090" y="3008612"/>
            <a:ext cx="1306801" cy="1"/>
          </a:xfrm>
          <a:prstGeom prst="line">
            <a:avLst/>
          </a:prstGeom>
          <a:ln w="254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1" name="Conector reto 80">
            <a:extLst>
              <a:ext uri="{FF2B5EF4-FFF2-40B4-BE49-F238E27FC236}">
                <a16:creationId xmlns:a16="http://schemas.microsoft.com/office/drawing/2014/main" id="{9919ED47-00AA-4880-8F0C-7B6D2C84EACB}"/>
              </a:ext>
            </a:extLst>
          </p:cNvPr>
          <p:cNvCxnSpPr>
            <a:cxnSpLocks/>
          </p:cNvCxnSpPr>
          <p:nvPr/>
        </p:nvCxnSpPr>
        <p:spPr>
          <a:xfrm>
            <a:off x="9732690" y="2203746"/>
            <a:ext cx="1306801" cy="1"/>
          </a:xfrm>
          <a:prstGeom prst="line">
            <a:avLst/>
          </a:prstGeom>
          <a:ln w="254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2" name="Conector reto 81">
            <a:extLst>
              <a:ext uri="{FF2B5EF4-FFF2-40B4-BE49-F238E27FC236}">
                <a16:creationId xmlns:a16="http://schemas.microsoft.com/office/drawing/2014/main" id="{EF43B715-1676-4EE8-9CDC-6F9355309624}"/>
              </a:ext>
            </a:extLst>
          </p:cNvPr>
          <p:cNvCxnSpPr>
            <a:cxnSpLocks/>
          </p:cNvCxnSpPr>
          <p:nvPr/>
        </p:nvCxnSpPr>
        <p:spPr>
          <a:xfrm>
            <a:off x="5915025" y="3322984"/>
            <a:ext cx="1185866" cy="0"/>
          </a:xfrm>
          <a:prstGeom prst="line">
            <a:avLst/>
          </a:prstGeom>
          <a:ln w="25400">
            <a:solidFill>
              <a:srgbClr val="00B0F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8" name="Conector reto 87">
            <a:extLst>
              <a:ext uri="{FF2B5EF4-FFF2-40B4-BE49-F238E27FC236}">
                <a16:creationId xmlns:a16="http://schemas.microsoft.com/office/drawing/2014/main" id="{D755FADB-B9E6-475C-B033-C3B6BDC1B1F4}"/>
              </a:ext>
            </a:extLst>
          </p:cNvPr>
          <p:cNvCxnSpPr>
            <a:cxnSpLocks/>
          </p:cNvCxnSpPr>
          <p:nvPr/>
        </p:nvCxnSpPr>
        <p:spPr>
          <a:xfrm>
            <a:off x="9953636" y="1089358"/>
            <a:ext cx="1128713" cy="6004"/>
          </a:xfrm>
          <a:prstGeom prst="line">
            <a:avLst/>
          </a:prstGeom>
          <a:ln w="25400">
            <a:solidFill>
              <a:srgbClr val="00B0F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1" name="Conector reto 90">
            <a:extLst>
              <a:ext uri="{FF2B5EF4-FFF2-40B4-BE49-F238E27FC236}">
                <a16:creationId xmlns:a16="http://schemas.microsoft.com/office/drawing/2014/main" id="{0B34D58B-2CAD-4283-8A93-10EF59754B0A}"/>
              </a:ext>
            </a:extLst>
          </p:cNvPr>
          <p:cNvCxnSpPr>
            <a:cxnSpLocks/>
          </p:cNvCxnSpPr>
          <p:nvPr/>
        </p:nvCxnSpPr>
        <p:spPr>
          <a:xfrm>
            <a:off x="8251553" y="6373077"/>
            <a:ext cx="774636" cy="0"/>
          </a:xfrm>
          <a:prstGeom prst="line">
            <a:avLst/>
          </a:prstGeom>
          <a:ln w="25400">
            <a:solidFill>
              <a:schemeClr val="accent4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85597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ítulo 1">
            <a:extLst>
              <a:ext uri="{FF2B5EF4-FFF2-40B4-BE49-F238E27FC236}">
                <a16:creationId xmlns:a16="http://schemas.microsoft.com/office/drawing/2014/main" id="{F8F2BFC4-36B8-4C92-ABCE-B476B045C55D}"/>
              </a:ext>
            </a:extLst>
          </p:cNvPr>
          <p:cNvSpPr txBox="1">
            <a:spLocks/>
          </p:cNvSpPr>
          <p:nvPr/>
        </p:nvSpPr>
        <p:spPr>
          <a:xfrm>
            <a:off x="895318" y="255722"/>
            <a:ext cx="380023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dirty="0"/>
              <a:t>Feature importance acc. Moro et Al. [2]</a:t>
            </a:r>
          </a:p>
        </p:txBody>
      </p:sp>
      <p:grpSp>
        <p:nvGrpSpPr>
          <p:cNvPr id="7" name="Agrupar 6">
            <a:extLst>
              <a:ext uri="{FF2B5EF4-FFF2-40B4-BE49-F238E27FC236}">
                <a16:creationId xmlns:a16="http://schemas.microsoft.com/office/drawing/2014/main" id="{F25D656A-9F2D-4CDE-885D-CE7A606EF1B2}"/>
              </a:ext>
            </a:extLst>
          </p:cNvPr>
          <p:cNvGrpSpPr/>
          <p:nvPr/>
        </p:nvGrpSpPr>
        <p:grpSpPr>
          <a:xfrm>
            <a:off x="5698434" y="608955"/>
            <a:ext cx="5638371" cy="2743438"/>
            <a:chOff x="4859184" y="290906"/>
            <a:chExt cx="6477622" cy="3032078"/>
          </a:xfrm>
        </p:grpSpPr>
        <p:pic>
          <p:nvPicPr>
            <p:cNvPr id="6" name="Imagem 5">
              <a:extLst>
                <a:ext uri="{FF2B5EF4-FFF2-40B4-BE49-F238E27FC236}">
                  <a16:creationId xmlns:a16="http://schemas.microsoft.com/office/drawing/2014/main" id="{340B64BB-DB44-430C-B64F-33D302D9EA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859184" y="290906"/>
              <a:ext cx="6477622" cy="3032078"/>
            </a:xfrm>
            <a:prstGeom prst="rect">
              <a:avLst/>
            </a:prstGeom>
          </p:spPr>
        </p:pic>
        <p:cxnSp>
          <p:nvCxnSpPr>
            <p:cNvPr id="46" name="Conector reto 45">
              <a:extLst>
                <a:ext uri="{FF2B5EF4-FFF2-40B4-BE49-F238E27FC236}">
                  <a16:creationId xmlns:a16="http://schemas.microsoft.com/office/drawing/2014/main" id="{F2CE6C0A-24C3-4703-A3C2-C400BA3C2291}"/>
                </a:ext>
              </a:extLst>
            </p:cNvPr>
            <p:cNvCxnSpPr/>
            <p:nvPr/>
          </p:nvCxnSpPr>
          <p:spPr>
            <a:xfrm>
              <a:off x="6546574" y="781878"/>
              <a:ext cx="569843" cy="0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7" name="Conector reto 46">
              <a:extLst>
                <a:ext uri="{FF2B5EF4-FFF2-40B4-BE49-F238E27FC236}">
                  <a16:creationId xmlns:a16="http://schemas.microsoft.com/office/drawing/2014/main" id="{0BEFD294-2B2C-46A0-96C0-D1335B698E0B}"/>
                </a:ext>
              </a:extLst>
            </p:cNvPr>
            <p:cNvCxnSpPr/>
            <p:nvPr/>
          </p:nvCxnSpPr>
          <p:spPr>
            <a:xfrm>
              <a:off x="8542064" y="1048582"/>
              <a:ext cx="569843" cy="0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9" name="Conector reto 48">
              <a:extLst>
                <a:ext uri="{FF2B5EF4-FFF2-40B4-BE49-F238E27FC236}">
                  <a16:creationId xmlns:a16="http://schemas.microsoft.com/office/drawing/2014/main" id="{85766C5B-C3B4-4C3E-A9AD-AF25000013A2}"/>
                </a:ext>
              </a:extLst>
            </p:cNvPr>
            <p:cNvCxnSpPr>
              <a:cxnSpLocks/>
            </p:cNvCxnSpPr>
            <p:nvPr/>
          </p:nvCxnSpPr>
          <p:spPr>
            <a:xfrm>
              <a:off x="6341781" y="1062870"/>
              <a:ext cx="774636" cy="0"/>
            </a:xfrm>
            <a:prstGeom prst="line">
              <a:avLst/>
            </a:prstGeom>
            <a:ln w="25400">
              <a:solidFill>
                <a:schemeClr val="accent4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2" name="Conector reto 51">
              <a:extLst>
                <a:ext uri="{FF2B5EF4-FFF2-40B4-BE49-F238E27FC236}">
                  <a16:creationId xmlns:a16="http://schemas.microsoft.com/office/drawing/2014/main" id="{B70F2066-271C-459F-94CF-5973AC946AF0}"/>
                </a:ext>
              </a:extLst>
            </p:cNvPr>
            <p:cNvCxnSpPr>
              <a:cxnSpLocks/>
            </p:cNvCxnSpPr>
            <p:nvPr/>
          </p:nvCxnSpPr>
          <p:spPr>
            <a:xfrm>
              <a:off x="6327493" y="1365536"/>
              <a:ext cx="774636" cy="0"/>
            </a:xfrm>
            <a:prstGeom prst="line">
              <a:avLst/>
            </a:prstGeom>
            <a:ln w="254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4" name="Conector reto 53">
              <a:extLst>
                <a:ext uri="{FF2B5EF4-FFF2-40B4-BE49-F238E27FC236}">
                  <a16:creationId xmlns:a16="http://schemas.microsoft.com/office/drawing/2014/main" id="{6E546F78-4DEC-4D27-9F99-86A0DF1E607C}"/>
                </a:ext>
              </a:extLst>
            </p:cNvPr>
            <p:cNvCxnSpPr>
              <a:cxnSpLocks/>
            </p:cNvCxnSpPr>
            <p:nvPr/>
          </p:nvCxnSpPr>
          <p:spPr>
            <a:xfrm>
              <a:off x="8280119" y="1603664"/>
              <a:ext cx="774636" cy="0"/>
            </a:xfrm>
            <a:prstGeom prst="line">
              <a:avLst/>
            </a:prstGeom>
            <a:ln w="254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6" name="Conector reto 55">
              <a:extLst>
                <a:ext uri="{FF2B5EF4-FFF2-40B4-BE49-F238E27FC236}">
                  <a16:creationId xmlns:a16="http://schemas.microsoft.com/office/drawing/2014/main" id="{6B63B360-149B-47F7-A6EE-679F06F1A50E}"/>
                </a:ext>
              </a:extLst>
            </p:cNvPr>
            <p:cNvCxnSpPr>
              <a:cxnSpLocks/>
            </p:cNvCxnSpPr>
            <p:nvPr/>
          </p:nvCxnSpPr>
          <p:spPr>
            <a:xfrm>
              <a:off x="6627522" y="1594148"/>
              <a:ext cx="488895" cy="0"/>
            </a:xfrm>
            <a:prstGeom prst="line">
              <a:avLst/>
            </a:prstGeom>
            <a:ln w="254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8" name="Conector reto 57">
              <a:extLst>
                <a:ext uri="{FF2B5EF4-FFF2-40B4-BE49-F238E27FC236}">
                  <a16:creationId xmlns:a16="http://schemas.microsoft.com/office/drawing/2014/main" id="{533747BD-BEE9-4B71-A0F9-168C0BD9EE5C}"/>
                </a:ext>
              </a:extLst>
            </p:cNvPr>
            <p:cNvCxnSpPr>
              <a:cxnSpLocks/>
            </p:cNvCxnSpPr>
            <p:nvPr/>
          </p:nvCxnSpPr>
          <p:spPr>
            <a:xfrm>
              <a:off x="6532286" y="1889422"/>
              <a:ext cx="584131" cy="0"/>
            </a:xfrm>
            <a:prstGeom prst="line">
              <a:avLst/>
            </a:prstGeom>
            <a:ln w="25400">
              <a:solidFill>
                <a:schemeClr val="accent6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5" name="Conector reto 64">
              <a:extLst>
                <a:ext uri="{FF2B5EF4-FFF2-40B4-BE49-F238E27FC236}">
                  <a16:creationId xmlns:a16="http://schemas.microsoft.com/office/drawing/2014/main" id="{0488A9E6-69D6-431A-96FC-2DF422E228C1}"/>
                </a:ext>
              </a:extLst>
            </p:cNvPr>
            <p:cNvCxnSpPr>
              <a:cxnSpLocks/>
            </p:cNvCxnSpPr>
            <p:nvPr/>
          </p:nvCxnSpPr>
          <p:spPr>
            <a:xfrm>
              <a:off x="8429626" y="784508"/>
              <a:ext cx="710854" cy="0"/>
            </a:xfrm>
            <a:prstGeom prst="line">
              <a:avLst/>
            </a:prstGeom>
            <a:ln w="25400">
              <a:solidFill>
                <a:schemeClr val="accent6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9" name="Conector reto 68">
              <a:extLst>
                <a:ext uri="{FF2B5EF4-FFF2-40B4-BE49-F238E27FC236}">
                  <a16:creationId xmlns:a16="http://schemas.microsoft.com/office/drawing/2014/main" id="{88E86619-BF9E-4E91-A02B-65FE7C671CEC}"/>
                </a:ext>
              </a:extLst>
            </p:cNvPr>
            <p:cNvCxnSpPr>
              <a:cxnSpLocks/>
            </p:cNvCxnSpPr>
            <p:nvPr/>
          </p:nvCxnSpPr>
          <p:spPr>
            <a:xfrm>
              <a:off x="6827564" y="2184698"/>
              <a:ext cx="273327" cy="0"/>
            </a:xfrm>
            <a:prstGeom prst="line">
              <a:avLst/>
            </a:prstGeom>
            <a:ln w="254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1" name="Conector reto 70">
              <a:extLst>
                <a:ext uri="{FF2B5EF4-FFF2-40B4-BE49-F238E27FC236}">
                  <a16:creationId xmlns:a16="http://schemas.microsoft.com/office/drawing/2014/main" id="{503CF24B-B5AC-4641-85D2-EE625DDE7303}"/>
                </a:ext>
              </a:extLst>
            </p:cNvPr>
            <p:cNvCxnSpPr>
              <a:cxnSpLocks/>
            </p:cNvCxnSpPr>
            <p:nvPr/>
          </p:nvCxnSpPr>
          <p:spPr>
            <a:xfrm>
              <a:off x="8823056" y="2708580"/>
              <a:ext cx="273327" cy="0"/>
            </a:xfrm>
            <a:prstGeom prst="line">
              <a:avLst/>
            </a:prstGeom>
            <a:ln w="254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2" name="Conector reto 71">
              <a:extLst>
                <a:ext uri="{FF2B5EF4-FFF2-40B4-BE49-F238E27FC236}">
                  <a16:creationId xmlns:a16="http://schemas.microsoft.com/office/drawing/2014/main" id="{36FEE5DD-ACBF-4CB0-B5CF-16651E686DEB}"/>
                </a:ext>
              </a:extLst>
            </p:cNvPr>
            <p:cNvCxnSpPr>
              <a:cxnSpLocks/>
            </p:cNvCxnSpPr>
            <p:nvPr/>
          </p:nvCxnSpPr>
          <p:spPr>
            <a:xfrm>
              <a:off x="6270343" y="2441878"/>
              <a:ext cx="830548" cy="0"/>
            </a:xfrm>
            <a:prstGeom prst="line">
              <a:avLst/>
            </a:prstGeom>
            <a:ln w="254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4" name="Conector reto 73">
              <a:extLst>
                <a:ext uri="{FF2B5EF4-FFF2-40B4-BE49-F238E27FC236}">
                  <a16:creationId xmlns:a16="http://schemas.microsoft.com/office/drawing/2014/main" id="{ABF269A0-9EB6-4FF7-80AD-01D3C8B7D043}"/>
                </a:ext>
              </a:extLst>
            </p:cNvPr>
            <p:cNvCxnSpPr>
              <a:cxnSpLocks/>
            </p:cNvCxnSpPr>
            <p:nvPr/>
          </p:nvCxnSpPr>
          <p:spPr>
            <a:xfrm>
              <a:off x="8222975" y="2151362"/>
              <a:ext cx="830548" cy="0"/>
            </a:xfrm>
            <a:prstGeom prst="line">
              <a:avLst/>
            </a:prstGeom>
            <a:ln w="254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5" name="Conector reto 74">
              <a:extLst>
                <a:ext uri="{FF2B5EF4-FFF2-40B4-BE49-F238E27FC236}">
                  <a16:creationId xmlns:a16="http://schemas.microsoft.com/office/drawing/2014/main" id="{76895B25-385B-4BA3-8BAC-DE080F0621FE}"/>
                </a:ext>
              </a:extLst>
            </p:cNvPr>
            <p:cNvCxnSpPr>
              <a:cxnSpLocks/>
            </p:cNvCxnSpPr>
            <p:nvPr/>
          </p:nvCxnSpPr>
          <p:spPr>
            <a:xfrm>
              <a:off x="6517998" y="2732388"/>
              <a:ext cx="582893" cy="1575"/>
            </a:xfrm>
            <a:prstGeom prst="line">
              <a:avLst/>
            </a:prstGeom>
            <a:ln w="25400">
              <a:solidFill>
                <a:srgbClr val="7030A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9" name="Conector reto 78">
              <a:extLst>
                <a:ext uri="{FF2B5EF4-FFF2-40B4-BE49-F238E27FC236}">
                  <a16:creationId xmlns:a16="http://schemas.microsoft.com/office/drawing/2014/main" id="{BA53085C-E629-4226-9F7C-957787A5C744}"/>
                </a:ext>
              </a:extLst>
            </p:cNvPr>
            <p:cNvCxnSpPr>
              <a:cxnSpLocks/>
            </p:cNvCxnSpPr>
            <p:nvPr/>
          </p:nvCxnSpPr>
          <p:spPr>
            <a:xfrm>
              <a:off x="5794090" y="3008612"/>
              <a:ext cx="1306801" cy="1"/>
            </a:xfrm>
            <a:prstGeom prst="line">
              <a:avLst/>
            </a:prstGeom>
            <a:ln w="2540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1" name="Conector reto 80">
              <a:extLst>
                <a:ext uri="{FF2B5EF4-FFF2-40B4-BE49-F238E27FC236}">
                  <a16:creationId xmlns:a16="http://schemas.microsoft.com/office/drawing/2014/main" id="{9919ED47-00AA-4880-8F0C-7B6D2C84EACB}"/>
                </a:ext>
              </a:extLst>
            </p:cNvPr>
            <p:cNvCxnSpPr>
              <a:cxnSpLocks/>
            </p:cNvCxnSpPr>
            <p:nvPr/>
          </p:nvCxnSpPr>
          <p:spPr>
            <a:xfrm>
              <a:off x="9732690" y="2203746"/>
              <a:ext cx="1306801" cy="1"/>
            </a:xfrm>
            <a:prstGeom prst="line">
              <a:avLst/>
            </a:prstGeom>
            <a:ln w="2540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2" name="Conector reto 81">
              <a:extLst>
                <a:ext uri="{FF2B5EF4-FFF2-40B4-BE49-F238E27FC236}">
                  <a16:creationId xmlns:a16="http://schemas.microsoft.com/office/drawing/2014/main" id="{EF43B715-1676-4EE8-9CDC-6F9355309624}"/>
                </a:ext>
              </a:extLst>
            </p:cNvPr>
            <p:cNvCxnSpPr>
              <a:cxnSpLocks/>
            </p:cNvCxnSpPr>
            <p:nvPr/>
          </p:nvCxnSpPr>
          <p:spPr>
            <a:xfrm>
              <a:off x="5915025" y="3322984"/>
              <a:ext cx="1185866" cy="0"/>
            </a:xfrm>
            <a:prstGeom prst="line">
              <a:avLst/>
            </a:prstGeom>
            <a:ln w="25400">
              <a:solidFill>
                <a:srgbClr val="00B0F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8" name="Conector reto 87">
              <a:extLst>
                <a:ext uri="{FF2B5EF4-FFF2-40B4-BE49-F238E27FC236}">
                  <a16:creationId xmlns:a16="http://schemas.microsoft.com/office/drawing/2014/main" id="{D755FADB-B9E6-475C-B033-C3B6BDC1B1F4}"/>
                </a:ext>
              </a:extLst>
            </p:cNvPr>
            <p:cNvCxnSpPr>
              <a:cxnSpLocks/>
            </p:cNvCxnSpPr>
            <p:nvPr/>
          </p:nvCxnSpPr>
          <p:spPr>
            <a:xfrm>
              <a:off x="9953636" y="1089358"/>
              <a:ext cx="1128713" cy="6004"/>
            </a:xfrm>
            <a:prstGeom prst="line">
              <a:avLst/>
            </a:prstGeom>
            <a:ln w="25400">
              <a:solidFill>
                <a:srgbClr val="00B0F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5" name="Agrupar 4">
            <a:extLst>
              <a:ext uri="{FF2B5EF4-FFF2-40B4-BE49-F238E27FC236}">
                <a16:creationId xmlns:a16="http://schemas.microsoft.com/office/drawing/2014/main" id="{0B2B86A5-134D-4A9B-A88B-99C247BCAABB}"/>
              </a:ext>
            </a:extLst>
          </p:cNvPr>
          <p:cNvGrpSpPr/>
          <p:nvPr/>
        </p:nvGrpSpPr>
        <p:grpSpPr>
          <a:xfrm>
            <a:off x="5698433" y="4055161"/>
            <a:ext cx="5524071" cy="2436374"/>
            <a:chOff x="4840133" y="3699182"/>
            <a:chExt cx="6382372" cy="2772772"/>
          </a:xfrm>
        </p:grpSpPr>
        <p:pic>
          <p:nvPicPr>
            <p:cNvPr id="62" name="Imagem 61">
              <a:extLst>
                <a:ext uri="{FF2B5EF4-FFF2-40B4-BE49-F238E27FC236}">
                  <a16:creationId xmlns:a16="http://schemas.microsoft.com/office/drawing/2014/main" id="{84ADFDFF-DCC3-46F7-8E1D-EC3F3D53A5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40133" y="3699182"/>
              <a:ext cx="6382372" cy="2772772"/>
            </a:xfrm>
            <a:prstGeom prst="rect">
              <a:avLst/>
            </a:prstGeom>
          </p:spPr>
        </p:pic>
        <p:cxnSp>
          <p:nvCxnSpPr>
            <p:cNvPr id="48" name="Conector reto 47">
              <a:extLst>
                <a:ext uri="{FF2B5EF4-FFF2-40B4-BE49-F238E27FC236}">
                  <a16:creationId xmlns:a16="http://schemas.microsoft.com/office/drawing/2014/main" id="{08DF69FA-D9AC-412B-9179-F9B57C3C6E17}"/>
                </a:ext>
              </a:extLst>
            </p:cNvPr>
            <p:cNvCxnSpPr/>
            <p:nvPr/>
          </p:nvCxnSpPr>
          <p:spPr>
            <a:xfrm>
              <a:off x="10499448" y="5291978"/>
              <a:ext cx="569843" cy="0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5" name="Conector reto 54">
              <a:extLst>
                <a:ext uri="{FF2B5EF4-FFF2-40B4-BE49-F238E27FC236}">
                  <a16:creationId xmlns:a16="http://schemas.microsoft.com/office/drawing/2014/main" id="{810A839C-8A69-442C-BF93-4B4FE2E31B6B}"/>
                </a:ext>
              </a:extLst>
            </p:cNvPr>
            <p:cNvCxnSpPr>
              <a:cxnSpLocks/>
            </p:cNvCxnSpPr>
            <p:nvPr/>
          </p:nvCxnSpPr>
          <p:spPr>
            <a:xfrm>
              <a:off x="10261318" y="4199237"/>
              <a:ext cx="774636" cy="0"/>
            </a:xfrm>
            <a:prstGeom prst="line">
              <a:avLst/>
            </a:prstGeom>
            <a:ln w="254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8" name="Conector reto 67">
              <a:extLst>
                <a:ext uri="{FF2B5EF4-FFF2-40B4-BE49-F238E27FC236}">
                  <a16:creationId xmlns:a16="http://schemas.microsoft.com/office/drawing/2014/main" id="{ABBB3CEF-31D8-4BCF-A74E-0B17C36FC135}"/>
                </a:ext>
              </a:extLst>
            </p:cNvPr>
            <p:cNvCxnSpPr>
              <a:cxnSpLocks/>
            </p:cNvCxnSpPr>
            <p:nvPr/>
          </p:nvCxnSpPr>
          <p:spPr>
            <a:xfrm>
              <a:off x="10296530" y="3880141"/>
              <a:ext cx="710854" cy="0"/>
            </a:xfrm>
            <a:prstGeom prst="line">
              <a:avLst/>
            </a:prstGeom>
            <a:ln w="25400">
              <a:solidFill>
                <a:schemeClr val="accent6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8" name="Conector reto 77">
              <a:extLst>
                <a:ext uri="{FF2B5EF4-FFF2-40B4-BE49-F238E27FC236}">
                  <a16:creationId xmlns:a16="http://schemas.microsoft.com/office/drawing/2014/main" id="{D03E2EF3-4385-4A4B-B304-1C355828DB32}"/>
                </a:ext>
              </a:extLst>
            </p:cNvPr>
            <p:cNvCxnSpPr>
              <a:cxnSpLocks/>
            </p:cNvCxnSpPr>
            <p:nvPr/>
          </p:nvCxnSpPr>
          <p:spPr>
            <a:xfrm>
              <a:off x="10442307" y="4999347"/>
              <a:ext cx="582893" cy="1575"/>
            </a:xfrm>
            <a:prstGeom prst="line">
              <a:avLst/>
            </a:prstGeom>
            <a:ln w="25400">
              <a:solidFill>
                <a:srgbClr val="7030A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1" name="Conector reto 90">
              <a:extLst>
                <a:ext uri="{FF2B5EF4-FFF2-40B4-BE49-F238E27FC236}">
                  <a16:creationId xmlns:a16="http://schemas.microsoft.com/office/drawing/2014/main" id="{0B34D58B-2CAD-4283-8A93-10EF59754B0A}"/>
                </a:ext>
              </a:extLst>
            </p:cNvPr>
            <p:cNvCxnSpPr>
              <a:cxnSpLocks/>
            </p:cNvCxnSpPr>
            <p:nvPr/>
          </p:nvCxnSpPr>
          <p:spPr>
            <a:xfrm>
              <a:off x="8251553" y="6373077"/>
              <a:ext cx="774636" cy="0"/>
            </a:xfrm>
            <a:prstGeom prst="line">
              <a:avLst/>
            </a:prstGeom>
            <a:ln w="25400">
              <a:solidFill>
                <a:schemeClr val="accent4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4" name="Imagem 3">
            <a:extLst>
              <a:ext uri="{FF2B5EF4-FFF2-40B4-BE49-F238E27FC236}">
                <a16:creationId xmlns:a16="http://schemas.microsoft.com/office/drawing/2014/main" id="{AA459FDB-3BA6-47E1-AD49-31C2CD632B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161" y="1581285"/>
            <a:ext cx="4851304" cy="482336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7E2AFCC-3FEC-4DC8-AB02-8EC600BE3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3155" y="-271339"/>
            <a:ext cx="7105011" cy="1325563"/>
          </a:xfrm>
        </p:spPr>
        <p:txBody>
          <a:bodyPr>
            <a:noAutofit/>
          </a:bodyPr>
          <a:lstStyle/>
          <a:p>
            <a:r>
              <a:rPr lang="pt-BR" sz="2400" dirty="0"/>
              <a:t>TABELA 1: 10 FEATURES MAIS IMPORTANTES</a:t>
            </a:r>
          </a:p>
        </p:txBody>
      </p:sp>
      <p:sp>
        <p:nvSpPr>
          <p:cNvPr id="32" name="Título 1">
            <a:extLst>
              <a:ext uri="{FF2B5EF4-FFF2-40B4-BE49-F238E27FC236}">
                <a16:creationId xmlns:a16="http://schemas.microsoft.com/office/drawing/2014/main" id="{14D11ACF-7E85-42B3-9F80-2B63C7F1ACFC}"/>
              </a:ext>
            </a:extLst>
          </p:cNvPr>
          <p:cNvSpPr txBox="1">
            <a:spLocks/>
          </p:cNvSpPr>
          <p:nvPr/>
        </p:nvSpPr>
        <p:spPr>
          <a:xfrm>
            <a:off x="5649291" y="3074836"/>
            <a:ext cx="710501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400" dirty="0"/>
              <a:t>TABELA 2: 10 FEATURES MENOS IMPORTANTES</a:t>
            </a:r>
          </a:p>
        </p:txBody>
      </p:sp>
    </p:spTree>
    <p:extLst>
      <p:ext uri="{BB962C8B-B14F-4D97-AF65-F5344CB8AC3E}">
        <p14:creationId xmlns:p14="http://schemas.microsoft.com/office/powerpoint/2010/main" val="5202481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4A4504-5634-4478-B6CA-1704107941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RESULTADOS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D50C5B1-E15D-4761-981D-85148B03FA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8651" y="202941"/>
            <a:ext cx="6697405" cy="3958242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4839C383-5215-4606-A2A4-3546F34D55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7883" y="4027130"/>
            <a:ext cx="8309894" cy="2082121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546FBF9A-7C39-4882-A888-AEB22789C255}"/>
              </a:ext>
            </a:extLst>
          </p:cNvPr>
          <p:cNvSpPr txBox="1"/>
          <p:nvPr/>
        </p:nvSpPr>
        <p:spPr>
          <a:xfrm>
            <a:off x="2544417" y="6228522"/>
            <a:ext cx="1553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Moro et Al. [2]</a:t>
            </a:r>
          </a:p>
        </p:txBody>
      </p:sp>
    </p:spTree>
    <p:extLst>
      <p:ext uri="{BB962C8B-B14F-4D97-AF65-F5344CB8AC3E}">
        <p14:creationId xmlns:p14="http://schemas.microsoft.com/office/powerpoint/2010/main" val="14015256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ED10BB7-727D-4823-AF47-081C6AAC46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18255"/>
            <a:ext cx="10515600" cy="1325563"/>
          </a:xfrm>
        </p:spPr>
        <p:txBody>
          <a:bodyPr/>
          <a:lstStyle/>
          <a:p>
            <a:r>
              <a:rPr lang="pt-BR" dirty="0"/>
              <a:t>CONCLUSÃO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95B58A4-87D0-4165-A6A4-A9D0882B17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96961"/>
            <a:ext cx="10515600" cy="5405439"/>
          </a:xfrm>
        </p:spPr>
        <p:txBody>
          <a:bodyPr>
            <a:normAutofit fontScale="62500" lnSpcReduction="20000"/>
          </a:bodyPr>
          <a:lstStyle/>
          <a:p>
            <a:r>
              <a:rPr lang="pt-BR" sz="3800" dirty="0"/>
              <a:t>A preparação dos dados na fase de treinamento é fundamental para a melhor qualidade das métricas. Técnicas como SMOTE (balanceamento das amostras), seleção de features, normalização ajudam a melhorar a qualidade das mesmas.</a:t>
            </a:r>
          </a:p>
          <a:p>
            <a:r>
              <a:rPr lang="pt-BR" sz="3800" dirty="0"/>
              <a:t>O classificador Decision Tree tem a melhor performance na classificação de features numéricas e categóricas. RFE penaliza as features numéricas e Logistic Regression não penaliza as features menos significativas.</a:t>
            </a:r>
          </a:p>
          <a:p>
            <a:r>
              <a:rPr lang="pt-BR" sz="3800" dirty="0"/>
              <a:t>Moro et At. [2] utilizando análise de sensibilidade obteve as seguintes features mais importante: euribor3m, duração da chamada e como os clientes são abordados (campanha, contact). Utizando o mecanismo de </a:t>
            </a:r>
            <a:r>
              <a:rPr lang="pt-BR" sz="3800" dirty="0" err="1"/>
              <a:t>feature</a:t>
            </a:r>
            <a:r>
              <a:rPr lang="pt-BR" sz="3800" dirty="0"/>
              <a:t> importance do DT, obtemos as mesmas conclusões, com features adicionais como índice sócio-econômicos:  no. de trabalhadores ocupados ocupados, índice de confiança do consumidor, índice do preço ao consumidor. Atributos pessoais como idade (média de 40 anos), escolaridade, dias da semana mais promissores (segunda-feira)</a:t>
            </a:r>
          </a:p>
          <a:p>
            <a:r>
              <a:rPr lang="pt-BR" sz="3800" dirty="0"/>
              <a:t>A utilização de DT seria suficiente para modelagem e análise qualitativa de dataset com valores numéricos e categóricos. Não seria necessária a utilização de Logistic Regression, nem a utilização de RFE para </a:t>
            </a:r>
            <a:r>
              <a:rPr lang="pt-BR" sz="3800" dirty="0" err="1"/>
              <a:t>feature</a:t>
            </a:r>
            <a:r>
              <a:rPr lang="pt-BR" sz="3800" dirty="0"/>
              <a:t> importance. </a:t>
            </a:r>
            <a:endParaRPr lang="pt-BR" sz="3200" dirty="0"/>
          </a:p>
        </p:txBody>
      </p:sp>
    </p:spTree>
    <p:extLst>
      <p:ext uri="{BB962C8B-B14F-4D97-AF65-F5344CB8AC3E}">
        <p14:creationId xmlns:p14="http://schemas.microsoft.com/office/powerpoint/2010/main" val="15227167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82AA1AC4-241E-49E0-8AFC-D470AA61C6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4426" y="548562"/>
            <a:ext cx="9970835" cy="5567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2681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59FC42A-45D5-4588-865D-DBBB2DF72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CONTEÚDO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3B1184C-47DC-4742-9E90-96668B8026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PROBLEMA</a:t>
            </a:r>
          </a:p>
          <a:p>
            <a:r>
              <a:rPr lang="pt-BR" dirty="0"/>
              <a:t>OBJETIVO</a:t>
            </a:r>
          </a:p>
          <a:p>
            <a:r>
              <a:rPr lang="pt-BR" dirty="0"/>
              <a:t>PROCESSO DE MACHINE LEARNING</a:t>
            </a:r>
          </a:p>
          <a:p>
            <a:r>
              <a:rPr lang="pt-BR" dirty="0"/>
              <a:t>DECISION TREE</a:t>
            </a:r>
          </a:p>
          <a:p>
            <a:r>
              <a:rPr lang="pt-BR" dirty="0"/>
              <a:t>RESULTADOS</a:t>
            </a:r>
          </a:p>
          <a:p>
            <a:r>
              <a:rPr lang="pt-BR" dirty="0"/>
              <a:t>CONCLUSÃO</a:t>
            </a:r>
          </a:p>
          <a:p>
            <a:r>
              <a:rPr lang="pt-BR" dirty="0"/>
              <a:t>REFERÊNCIA</a:t>
            </a:r>
          </a:p>
        </p:txBody>
      </p:sp>
    </p:spTree>
    <p:extLst>
      <p:ext uri="{BB962C8B-B14F-4D97-AF65-F5344CB8AC3E}">
        <p14:creationId xmlns:p14="http://schemas.microsoft.com/office/powerpoint/2010/main" val="23387034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7EE1A9-E995-47A5-9113-9878629206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pt-BR" dirty="0"/>
              <a:t>PROBLEMA</a:t>
            </a:r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6C549870-A0E4-489C-A7DC-381527B6A1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5921" y="1353999"/>
            <a:ext cx="10515600" cy="4351338"/>
          </a:xfrm>
        </p:spPr>
        <p:txBody>
          <a:bodyPr>
            <a:normAutofit fontScale="62500" lnSpcReduction="20000"/>
          </a:bodyPr>
          <a:lstStyle/>
          <a:p>
            <a:r>
              <a:rPr lang="pt-BR" dirty="0"/>
              <a:t>Seria possível predizer se a chamada telefônica de um </a:t>
            </a:r>
            <a:r>
              <a:rPr lang="pt-BR" dirty="0" err="1"/>
              <a:t>call</a:t>
            </a:r>
            <a:r>
              <a:rPr lang="pt-BR" dirty="0"/>
              <a:t> center de marketing será bem sucedida para vender um plano de depósito a termo usando abordagem de </a:t>
            </a:r>
            <a:r>
              <a:rPr lang="pt-BR" dirty="0" err="1"/>
              <a:t>machine</a:t>
            </a:r>
            <a:r>
              <a:rPr lang="pt-BR" dirty="0"/>
              <a:t> </a:t>
            </a:r>
            <a:r>
              <a:rPr lang="pt-BR" dirty="0" err="1"/>
              <a:t>learning</a:t>
            </a:r>
            <a:r>
              <a:rPr lang="pt-BR" dirty="0"/>
              <a:t> apenas com os dados pessoais do cliente e dados do momento sócio econômico do momento?</a:t>
            </a:r>
          </a:p>
          <a:p>
            <a:r>
              <a:rPr lang="pt-BR" dirty="0"/>
              <a:t>Houve uma campanha de telemarketing realizado entre 2008 e 2013 por uma empresa contratada por um banco português para capitalizar mais recursos de clientes por meio de depósito a termo em troca de taxa de juros, que compete com o índice de referência euribor3m, controlado pelo Banco Central Europeu. Os clientes foram abordados por meio de chamadas telefônicas (ao celular ou ao telefone fixo) a partir de um </a:t>
            </a:r>
            <a:r>
              <a:rPr lang="pt-BR" dirty="0" err="1"/>
              <a:t>call</a:t>
            </a:r>
            <a:r>
              <a:rPr lang="pt-BR" dirty="0"/>
              <a:t> center por operadores de marketing. Hoje o dataset se encontra disponível ao público na UCI [1] e no </a:t>
            </a:r>
            <a:r>
              <a:rPr lang="pt-BR" dirty="0" err="1"/>
              <a:t>Kaggle</a:t>
            </a:r>
            <a:r>
              <a:rPr lang="pt-BR" dirty="0"/>
              <a:t>.</a:t>
            </a:r>
          </a:p>
          <a:p>
            <a:r>
              <a:rPr lang="pt-BR" dirty="0"/>
              <a:t>Este dataset contém registros de atributos pessoais do cliente (educação, profissão, idade, </a:t>
            </a:r>
            <a:r>
              <a:rPr lang="pt-BR" dirty="0" err="1"/>
              <a:t>etc</a:t>
            </a:r>
            <a:r>
              <a:rPr lang="pt-BR" dirty="0"/>
              <a:t>), atributos do relacionamento com o cliente (duração da chamada, quantas vezes foi abordado, </a:t>
            </a:r>
            <a:r>
              <a:rPr lang="pt-BR" dirty="0" err="1"/>
              <a:t>etc</a:t>
            </a:r>
            <a:r>
              <a:rPr lang="pt-BR" dirty="0"/>
              <a:t>), dados do momento sócio econômico (taxa euribor3m, número de trabalhadores ocupados, índice de confiança do consumidor, </a:t>
            </a:r>
            <a:r>
              <a:rPr lang="pt-BR" dirty="0" err="1"/>
              <a:t>etc</a:t>
            </a:r>
            <a:r>
              <a:rPr lang="pt-BR" dirty="0"/>
              <a:t>) e o mais importante, no final da abordagem se o cliente aceitou ou não o plano.</a:t>
            </a:r>
          </a:p>
          <a:p>
            <a:r>
              <a:rPr lang="pt-BR" dirty="0"/>
              <a:t>O nosso problema é verificar se a qualidade das métricas de machine learning aferidas por Moro </a:t>
            </a:r>
            <a:r>
              <a:rPr lang="pt-BR" dirty="0" err="1"/>
              <a:t>el</a:t>
            </a:r>
            <a:r>
              <a:rPr lang="pt-BR" dirty="0"/>
              <a:t> Al. [2] é mantida utilizando o mesmo dataset [1]. E também vamos aferir se as conclusões atingidas por meio de análise qualitativas são similares.</a:t>
            </a:r>
          </a:p>
          <a:p>
            <a:r>
              <a:rPr lang="pt-BR" dirty="0"/>
              <a:t>Vamos também comparar os nossos resultados com dois artigos da internet [3] e [4], que utilizaram o mesmo dataset [1].</a:t>
            </a:r>
          </a:p>
          <a:p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475749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7EE1A9-E995-47A5-9113-987862920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OBJETIVO</a:t>
            </a:r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6C549870-A0E4-489C-A7DC-381527B6A1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4310" y="1498454"/>
            <a:ext cx="10515600" cy="4351338"/>
          </a:xfrm>
        </p:spPr>
        <p:txBody>
          <a:bodyPr>
            <a:normAutofit fontScale="77500" lnSpcReduction="20000"/>
          </a:bodyPr>
          <a:lstStyle/>
          <a:p>
            <a:r>
              <a:rPr lang="pt-BR" dirty="0"/>
              <a:t>O nosso objetivo é avaliar se algum modelo de predição se ajusta no dataset proposto durante a etapa de treinamento das fases do processo de </a:t>
            </a:r>
            <a:r>
              <a:rPr lang="pt-BR" dirty="0" err="1"/>
              <a:t>machine</a:t>
            </a:r>
            <a:r>
              <a:rPr lang="pt-BR" dirty="0"/>
              <a:t> </a:t>
            </a:r>
            <a:r>
              <a:rPr lang="pt-BR" dirty="0" err="1"/>
              <a:t>learning</a:t>
            </a:r>
            <a:r>
              <a:rPr lang="pt-BR" dirty="0"/>
              <a:t>, quando o modelo é definido. Como o dataset é composto por valores numéricos e categóricos, utilizaremos os classificadores </a:t>
            </a:r>
            <a:r>
              <a:rPr lang="pt-BR" dirty="0" err="1"/>
              <a:t>Logistic</a:t>
            </a:r>
            <a:r>
              <a:rPr lang="pt-BR" dirty="0"/>
              <a:t> </a:t>
            </a:r>
            <a:r>
              <a:rPr lang="pt-BR" dirty="0" err="1"/>
              <a:t>Regression</a:t>
            </a:r>
            <a:r>
              <a:rPr lang="pt-BR" dirty="0"/>
              <a:t> e </a:t>
            </a:r>
            <a:r>
              <a:rPr lang="pt-BR" dirty="0" err="1"/>
              <a:t>Decision</a:t>
            </a:r>
            <a:r>
              <a:rPr lang="pt-BR" dirty="0"/>
              <a:t> </a:t>
            </a:r>
            <a:r>
              <a:rPr lang="pt-BR" dirty="0" err="1"/>
              <a:t>Tree</a:t>
            </a:r>
            <a:r>
              <a:rPr lang="pt-BR" dirty="0"/>
              <a:t>. Vamos testar o modelo e fazer uma análise qualitativa das </a:t>
            </a:r>
            <a:r>
              <a:rPr lang="pt-BR" dirty="0" err="1"/>
              <a:t>features</a:t>
            </a:r>
            <a:r>
              <a:rPr lang="pt-BR" dirty="0"/>
              <a:t> mais importantes e finalmente vamos comparar os modelos com os casos de referências. </a:t>
            </a:r>
          </a:p>
          <a:p>
            <a:r>
              <a:rPr lang="pt-BR" dirty="0"/>
              <a:t>A nossa hipótese principal é verificar se a atenção dada à etapa de preparação dos dados melhora as métricas e conclusões.</a:t>
            </a:r>
          </a:p>
          <a:p>
            <a:r>
              <a:rPr lang="pt-BR" dirty="0"/>
              <a:t>Pretendemos utilizar na preparação dos dados, principalmente, as técnicas: SMOTE (balanceamento das amostra com casos positivos e negativos), </a:t>
            </a:r>
            <a:r>
              <a:rPr lang="pt-BR" dirty="0" err="1"/>
              <a:t>dummy</a:t>
            </a:r>
            <a:r>
              <a:rPr lang="pt-BR" dirty="0"/>
              <a:t> </a:t>
            </a:r>
            <a:r>
              <a:rPr lang="pt-BR" dirty="0" err="1"/>
              <a:t>variables</a:t>
            </a:r>
            <a:r>
              <a:rPr lang="pt-BR" dirty="0"/>
              <a:t> (para </a:t>
            </a:r>
            <a:r>
              <a:rPr lang="pt-BR" dirty="0" err="1"/>
              <a:t>features</a:t>
            </a:r>
            <a:r>
              <a:rPr lang="pt-BR" dirty="0"/>
              <a:t> categóricas), normalization. </a:t>
            </a:r>
          </a:p>
          <a:p>
            <a:r>
              <a:rPr lang="pt-BR" dirty="0"/>
              <a:t>Para as métricas, utilizaremos o </a:t>
            </a:r>
            <a:r>
              <a:rPr lang="pt-BR" dirty="0" err="1"/>
              <a:t>classification_report</a:t>
            </a:r>
            <a:r>
              <a:rPr lang="pt-BR" dirty="0"/>
              <a:t> após a geração da matriz de confusão, para obter as métricas </a:t>
            </a:r>
            <a:r>
              <a:rPr lang="pt-BR" dirty="0" err="1"/>
              <a:t>auc</a:t>
            </a:r>
            <a:r>
              <a:rPr lang="pt-BR" dirty="0"/>
              <a:t>, </a:t>
            </a:r>
            <a:r>
              <a:rPr lang="pt-BR" dirty="0" err="1"/>
              <a:t>accuracy</a:t>
            </a:r>
            <a:r>
              <a:rPr lang="pt-BR" dirty="0"/>
              <a:t>, </a:t>
            </a:r>
            <a:r>
              <a:rPr lang="pt-BR" dirty="0" err="1"/>
              <a:t>precision</a:t>
            </a:r>
            <a:r>
              <a:rPr lang="pt-BR" dirty="0"/>
              <a:t>, recall e f1-score.</a:t>
            </a:r>
          </a:p>
          <a:p>
            <a:r>
              <a:rPr lang="pt-BR" dirty="0"/>
              <a:t>Para a análise qualitativa (A.Q.), pretendemos utilizar: </a:t>
            </a:r>
            <a:r>
              <a:rPr lang="pt-BR" dirty="0" err="1"/>
              <a:t>feature</a:t>
            </a:r>
            <a:r>
              <a:rPr lang="pt-BR" dirty="0"/>
              <a:t> importance, RFE e estatística básica (média, desvio padrão, quantificação, t-</a:t>
            </a:r>
            <a:r>
              <a:rPr lang="pt-BR" dirty="0" err="1"/>
              <a:t>test</a:t>
            </a:r>
            <a:r>
              <a:rPr lang="pt-BR" dirty="0"/>
              <a:t>).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715285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4DF0ECA4-30B9-4951-9EA7-BC06A162D047}"/>
              </a:ext>
            </a:extLst>
          </p:cNvPr>
          <p:cNvSpPr/>
          <p:nvPr/>
        </p:nvSpPr>
        <p:spPr>
          <a:xfrm>
            <a:off x="1807572" y="2873834"/>
            <a:ext cx="3998162" cy="100263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483E2E91-1822-40BD-830B-E39862982C85}"/>
              </a:ext>
            </a:extLst>
          </p:cNvPr>
          <p:cNvSpPr/>
          <p:nvPr/>
        </p:nvSpPr>
        <p:spPr>
          <a:xfrm>
            <a:off x="3786245" y="3015150"/>
            <a:ext cx="2013141" cy="85311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9" name="Conector reto 28">
            <a:extLst>
              <a:ext uri="{FF2B5EF4-FFF2-40B4-BE49-F238E27FC236}">
                <a16:creationId xmlns:a16="http://schemas.microsoft.com/office/drawing/2014/main" id="{F2A357A8-BBFF-446B-9B56-7E0934307C6A}"/>
              </a:ext>
            </a:extLst>
          </p:cNvPr>
          <p:cNvCxnSpPr>
            <a:cxnSpLocks/>
          </p:cNvCxnSpPr>
          <p:nvPr/>
        </p:nvCxnSpPr>
        <p:spPr>
          <a:xfrm flipV="1">
            <a:off x="2802837" y="2876938"/>
            <a:ext cx="9331" cy="1002636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9D280DC8-B0B8-47E0-B6C3-310959518BE3}"/>
              </a:ext>
            </a:extLst>
          </p:cNvPr>
          <p:cNvSpPr txBox="1"/>
          <p:nvPr/>
        </p:nvSpPr>
        <p:spPr>
          <a:xfrm rot="16200000">
            <a:off x="1533573" y="3093196"/>
            <a:ext cx="10885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/>
              <a:t>Extração dos Dados</a:t>
            </a:r>
          </a:p>
        </p:txBody>
      </p:sp>
      <p:cxnSp>
        <p:nvCxnSpPr>
          <p:cNvPr id="43" name="Conector de Seta Reta 42">
            <a:extLst>
              <a:ext uri="{FF2B5EF4-FFF2-40B4-BE49-F238E27FC236}">
                <a16:creationId xmlns:a16="http://schemas.microsoft.com/office/drawing/2014/main" id="{6A13AAF1-A043-4D81-948C-92578D5E59C7}"/>
              </a:ext>
            </a:extLst>
          </p:cNvPr>
          <p:cNvCxnSpPr>
            <a:cxnSpLocks/>
          </p:cNvCxnSpPr>
          <p:nvPr/>
        </p:nvCxnSpPr>
        <p:spPr>
          <a:xfrm flipV="1">
            <a:off x="3773213" y="3868266"/>
            <a:ext cx="0" cy="1279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11548CD6-7725-4BE1-B5BA-B73A430C2140}"/>
              </a:ext>
            </a:extLst>
          </p:cNvPr>
          <p:cNvSpPr txBox="1"/>
          <p:nvPr/>
        </p:nvSpPr>
        <p:spPr>
          <a:xfrm>
            <a:off x="3029951" y="3829954"/>
            <a:ext cx="8864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/>
              <a:t>SMOTE</a:t>
            </a:r>
          </a:p>
        </p:txBody>
      </p:sp>
      <p:cxnSp>
        <p:nvCxnSpPr>
          <p:cNvPr id="45" name="Conector de Seta Reta 44">
            <a:extLst>
              <a:ext uri="{FF2B5EF4-FFF2-40B4-BE49-F238E27FC236}">
                <a16:creationId xmlns:a16="http://schemas.microsoft.com/office/drawing/2014/main" id="{B6DF337C-4E5C-4975-AA0C-3FE7EDF486A6}"/>
              </a:ext>
            </a:extLst>
          </p:cNvPr>
          <p:cNvCxnSpPr>
            <a:cxnSpLocks/>
          </p:cNvCxnSpPr>
          <p:nvPr/>
        </p:nvCxnSpPr>
        <p:spPr>
          <a:xfrm flipV="1">
            <a:off x="3633260" y="3992535"/>
            <a:ext cx="147733" cy="1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CaixaDeTexto 47">
            <a:extLst>
              <a:ext uri="{FF2B5EF4-FFF2-40B4-BE49-F238E27FC236}">
                <a16:creationId xmlns:a16="http://schemas.microsoft.com/office/drawing/2014/main" id="{6A32D348-D850-493C-A606-49AF430BD934}"/>
              </a:ext>
            </a:extLst>
          </p:cNvPr>
          <p:cNvSpPr txBox="1"/>
          <p:nvPr/>
        </p:nvSpPr>
        <p:spPr>
          <a:xfrm rot="16200000">
            <a:off x="2544392" y="3125979"/>
            <a:ext cx="10885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/>
              <a:t>Preparação dos Dados</a:t>
            </a:r>
          </a:p>
        </p:txBody>
      </p:sp>
      <p:sp>
        <p:nvSpPr>
          <p:cNvPr id="49" name="CaixaDeTexto 48">
            <a:extLst>
              <a:ext uri="{FF2B5EF4-FFF2-40B4-BE49-F238E27FC236}">
                <a16:creationId xmlns:a16="http://schemas.microsoft.com/office/drawing/2014/main" id="{7E10B85A-6CC1-4017-B5E5-2D0C70779650}"/>
              </a:ext>
            </a:extLst>
          </p:cNvPr>
          <p:cNvSpPr txBox="1"/>
          <p:nvPr/>
        </p:nvSpPr>
        <p:spPr>
          <a:xfrm rot="16200000">
            <a:off x="3498449" y="3207363"/>
            <a:ext cx="100263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b="1" dirty="0"/>
              <a:t>Normalização dos Dados</a:t>
            </a:r>
          </a:p>
        </p:txBody>
      </p:sp>
      <p:cxnSp>
        <p:nvCxnSpPr>
          <p:cNvPr id="52" name="Conector reto 51">
            <a:extLst>
              <a:ext uri="{FF2B5EF4-FFF2-40B4-BE49-F238E27FC236}">
                <a16:creationId xmlns:a16="http://schemas.microsoft.com/office/drawing/2014/main" id="{44AA644C-8D25-4F8E-A8BF-5F43FC14E7EB}"/>
              </a:ext>
            </a:extLst>
          </p:cNvPr>
          <p:cNvCxnSpPr>
            <a:cxnSpLocks/>
          </p:cNvCxnSpPr>
          <p:nvPr/>
        </p:nvCxnSpPr>
        <p:spPr>
          <a:xfrm flipV="1">
            <a:off x="3319126" y="2870727"/>
            <a:ext cx="9331" cy="1002636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52E87DF9-75E6-4D47-93FE-C9F847575814}"/>
              </a:ext>
            </a:extLst>
          </p:cNvPr>
          <p:cNvSpPr txBox="1"/>
          <p:nvPr/>
        </p:nvSpPr>
        <p:spPr>
          <a:xfrm rot="16200000">
            <a:off x="3021458" y="3104213"/>
            <a:ext cx="10885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/>
              <a:t>Seleção das Features</a:t>
            </a:r>
          </a:p>
        </p:txBody>
      </p:sp>
      <p:cxnSp>
        <p:nvCxnSpPr>
          <p:cNvPr id="55" name="Conector reto 54">
            <a:extLst>
              <a:ext uri="{FF2B5EF4-FFF2-40B4-BE49-F238E27FC236}">
                <a16:creationId xmlns:a16="http://schemas.microsoft.com/office/drawing/2014/main" id="{E4B86734-6F2A-4D7F-9C8E-D268262E1E6D}"/>
              </a:ext>
            </a:extLst>
          </p:cNvPr>
          <p:cNvCxnSpPr>
            <a:cxnSpLocks/>
          </p:cNvCxnSpPr>
          <p:nvPr/>
        </p:nvCxnSpPr>
        <p:spPr>
          <a:xfrm flipV="1">
            <a:off x="3776333" y="2880050"/>
            <a:ext cx="9331" cy="1002636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CaixaDeTexto 57">
            <a:extLst>
              <a:ext uri="{FF2B5EF4-FFF2-40B4-BE49-F238E27FC236}">
                <a16:creationId xmlns:a16="http://schemas.microsoft.com/office/drawing/2014/main" id="{57A6D4AF-35E0-4D97-973A-B79014472F82}"/>
              </a:ext>
            </a:extLst>
          </p:cNvPr>
          <p:cNvSpPr txBox="1"/>
          <p:nvPr/>
        </p:nvSpPr>
        <p:spPr>
          <a:xfrm>
            <a:off x="3477820" y="2144695"/>
            <a:ext cx="2399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/>
              <a:t>Ordem de Split do dataset (%)</a:t>
            </a:r>
          </a:p>
        </p:txBody>
      </p:sp>
      <p:cxnSp>
        <p:nvCxnSpPr>
          <p:cNvPr id="57" name="Conector de Seta Reta 56">
            <a:extLst>
              <a:ext uri="{FF2B5EF4-FFF2-40B4-BE49-F238E27FC236}">
                <a16:creationId xmlns:a16="http://schemas.microsoft.com/office/drawing/2014/main" id="{41817DF2-2B75-4DA9-942D-21652EB015EB}"/>
              </a:ext>
            </a:extLst>
          </p:cNvPr>
          <p:cNvCxnSpPr>
            <a:cxnSpLocks/>
          </p:cNvCxnSpPr>
          <p:nvPr/>
        </p:nvCxnSpPr>
        <p:spPr>
          <a:xfrm>
            <a:off x="5800774" y="2427097"/>
            <a:ext cx="0" cy="4622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ector reto 60">
            <a:extLst>
              <a:ext uri="{FF2B5EF4-FFF2-40B4-BE49-F238E27FC236}">
                <a16:creationId xmlns:a16="http://schemas.microsoft.com/office/drawing/2014/main" id="{6BBEEF48-C978-456F-B7BA-AB4A50255178}"/>
              </a:ext>
            </a:extLst>
          </p:cNvPr>
          <p:cNvCxnSpPr>
            <a:cxnSpLocks/>
          </p:cNvCxnSpPr>
          <p:nvPr/>
        </p:nvCxnSpPr>
        <p:spPr>
          <a:xfrm flipV="1">
            <a:off x="3790038" y="2427097"/>
            <a:ext cx="1" cy="4317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ector reto 62">
            <a:extLst>
              <a:ext uri="{FF2B5EF4-FFF2-40B4-BE49-F238E27FC236}">
                <a16:creationId xmlns:a16="http://schemas.microsoft.com/office/drawing/2014/main" id="{37F042AE-665C-4674-B8FC-D22255B5D3FA}"/>
              </a:ext>
            </a:extLst>
          </p:cNvPr>
          <p:cNvCxnSpPr>
            <a:cxnSpLocks/>
          </p:cNvCxnSpPr>
          <p:nvPr/>
        </p:nvCxnSpPr>
        <p:spPr>
          <a:xfrm>
            <a:off x="3785664" y="2425967"/>
            <a:ext cx="202006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CaixaDeTexto 71">
            <a:extLst>
              <a:ext uri="{FF2B5EF4-FFF2-40B4-BE49-F238E27FC236}">
                <a16:creationId xmlns:a16="http://schemas.microsoft.com/office/drawing/2014/main" id="{C01362F1-F7DC-4209-B8FE-8B37F8AFF2E3}"/>
              </a:ext>
            </a:extLst>
          </p:cNvPr>
          <p:cNvSpPr txBox="1"/>
          <p:nvPr/>
        </p:nvSpPr>
        <p:spPr>
          <a:xfrm rot="16200000">
            <a:off x="3944188" y="3208006"/>
            <a:ext cx="100263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b="1" dirty="0"/>
              <a:t>Obtenção do Modelo</a:t>
            </a:r>
          </a:p>
        </p:txBody>
      </p:sp>
      <p:sp>
        <p:nvSpPr>
          <p:cNvPr id="74" name="CaixaDeTexto 73">
            <a:extLst>
              <a:ext uri="{FF2B5EF4-FFF2-40B4-BE49-F238E27FC236}">
                <a16:creationId xmlns:a16="http://schemas.microsoft.com/office/drawing/2014/main" id="{F0EEFA0A-114D-4184-8F57-A743ED4C5653}"/>
              </a:ext>
            </a:extLst>
          </p:cNvPr>
          <p:cNvSpPr txBox="1"/>
          <p:nvPr/>
        </p:nvSpPr>
        <p:spPr>
          <a:xfrm rot="16200000">
            <a:off x="4377820" y="3213345"/>
            <a:ext cx="100263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b="1" dirty="0"/>
              <a:t>Matriz de Confusão</a:t>
            </a:r>
          </a:p>
        </p:txBody>
      </p:sp>
      <p:sp>
        <p:nvSpPr>
          <p:cNvPr id="77" name="CaixaDeTexto 76">
            <a:extLst>
              <a:ext uri="{FF2B5EF4-FFF2-40B4-BE49-F238E27FC236}">
                <a16:creationId xmlns:a16="http://schemas.microsoft.com/office/drawing/2014/main" id="{8478CC0B-3586-47CD-B17F-AE07C0179AEE}"/>
              </a:ext>
            </a:extLst>
          </p:cNvPr>
          <p:cNvSpPr txBox="1"/>
          <p:nvPr/>
        </p:nvSpPr>
        <p:spPr>
          <a:xfrm rot="16200000">
            <a:off x="5082625" y="3222978"/>
            <a:ext cx="100263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b="1" dirty="0"/>
              <a:t>Tomada de decisão</a:t>
            </a:r>
          </a:p>
        </p:txBody>
      </p:sp>
      <p:cxnSp>
        <p:nvCxnSpPr>
          <p:cNvPr id="84" name="Conector reto 83">
            <a:extLst>
              <a:ext uri="{FF2B5EF4-FFF2-40B4-BE49-F238E27FC236}">
                <a16:creationId xmlns:a16="http://schemas.microsoft.com/office/drawing/2014/main" id="{7B83A397-71F0-4C32-8FC6-CD6C0360B575}"/>
              </a:ext>
            </a:extLst>
          </p:cNvPr>
          <p:cNvCxnSpPr/>
          <p:nvPr/>
        </p:nvCxnSpPr>
        <p:spPr>
          <a:xfrm>
            <a:off x="5113712" y="3008923"/>
            <a:ext cx="0" cy="853116"/>
          </a:xfrm>
          <a:prstGeom prst="line">
            <a:avLst/>
          </a:prstGeom>
          <a:ln w="9525" cmpd="sng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ector reto 84">
            <a:extLst>
              <a:ext uri="{FF2B5EF4-FFF2-40B4-BE49-F238E27FC236}">
                <a16:creationId xmlns:a16="http://schemas.microsoft.com/office/drawing/2014/main" id="{C4D7B689-A729-44DA-BB72-ACD1B348F825}"/>
              </a:ext>
            </a:extLst>
          </p:cNvPr>
          <p:cNvCxnSpPr/>
          <p:nvPr/>
        </p:nvCxnSpPr>
        <p:spPr>
          <a:xfrm>
            <a:off x="4650293" y="3021361"/>
            <a:ext cx="0" cy="853116"/>
          </a:xfrm>
          <a:prstGeom prst="line">
            <a:avLst/>
          </a:prstGeom>
          <a:ln w="9525" cmpd="sng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onector reto 85">
            <a:extLst>
              <a:ext uri="{FF2B5EF4-FFF2-40B4-BE49-F238E27FC236}">
                <a16:creationId xmlns:a16="http://schemas.microsoft.com/office/drawing/2014/main" id="{A2A9ED10-846F-48D0-9DD5-ABED981D8E59}"/>
              </a:ext>
            </a:extLst>
          </p:cNvPr>
          <p:cNvCxnSpPr/>
          <p:nvPr/>
        </p:nvCxnSpPr>
        <p:spPr>
          <a:xfrm>
            <a:off x="4230416" y="3030693"/>
            <a:ext cx="0" cy="853116"/>
          </a:xfrm>
          <a:prstGeom prst="line">
            <a:avLst/>
          </a:prstGeom>
          <a:ln w="9525" cmpd="sng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ector de Seta Reta 87">
            <a:extLst>
              <a:ext uri="{FF2B5EF4-FFF2-40B4-BE49-F238E27FC236}">
                <a16:creationId xmlns:a16="http://schemas.microsoft.com/office/drawing/2014/main" id="{6E8B5864-391D-4E53-8054-F7FFE47A948C}"/>
              </a:ext>
            </a:extLst>
          </p:cNvPr>
          <p:cNvCxnSpPr>
            <a:cxnSpLocks/>
          </p:cNvCxnSpPr>
          <p:nvPr/>
        </p:nvCxnSpPr>
        <p:spPr>
          <a:xfrm flipH="1" flipV="1">
            <a:off x="3060371" y="3874940"/>
            <a:ext cx="3936" cy="4996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ector reto 88">
            <a:extLst>
              <a:ext uri="{FF2B5EF4-FFF2-40B4-BE49-F238E27FC236}">
                <a16:creationId xmlns:a16="http://schemas.microsoft.com/office/drawing/2014/main" id="{D0C75FB7-D535-4C50-AE23-884C54902592}"/>
              </a:ext>
            </a:extLst>
          </p:cNvPr>
          <p:cNvCxnSpPr>
            <a:cxnSpLocks/>
          </p:cNvCxnSpPr>
          <p:nvPr/>
        </p:nvCxnSpPr>
        <p:spPr>
          <a:xfrm>
            <a:off x="5568906" y="4142048"/>
            <a:ext cx="0" cy="21386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ector reto 89">
            <a:extLst>
              <a:ext uri="{FF2B5EF4-FFF2-40B4-BE49-F238E27FC236}">
                <a16:creationId xmlns:a16="http://schemas.microsoft.com/office/drawing/2014/main" id="{D44D115C-8673-4F40-9F17-0B7FCE404B89}"/>
              </a:ext>
            </a:extLst>
          </p:cNvPr>
          <p:cNvCxnSpPr>
            <a:cxnSpLocks/>
          </p:cNvCxnSpPr>
          <p:nvPr/>
        </p:nvCxnSpPr>
        <p:spPr>
          <a:xfrm flipH="1">
            <a:off x="3060828" y="4348465"/>
            <a:ext cx="2508419" cy="87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Conector de Seta Reta 97">
            <a:extLst>
              <a:ext uri="{FF2B5EF4-FFF2-40B4-BE49-F238E27FC236}">
                <a16:creationId xmlns:a16="http://schemas.microsoft.com/office/drawing/2014/main" id="{C363ADA9-94F1-4A30-9088-8537A6ECF201}"/>
              </a:ext>
            </a:extLst>
          </p:cNvPr>
          <p:cNvCxnSpPr>
            <a:cxnSpLocks/>
          </p:cNvCxnSpPr>
          <p:nvPr/>
        </p:nvCxnSpPr>
        <p:spPr>
          <a:xfrm flipH="1" flipV="1">
            <a:off x="2950860" y="3869244"/>
            <a:ext cx="2" cy="7321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ector reto 98">
            <a:extLst>
              <a:ext uri="{FF2B5EF4-FFF2-40B4-BE49-F238E27FC236}">
                <a16:creationId xmlns:a16="http://schemas.microsoft.com/office/drawing/2014/main" id="{88E12BAC-09CA-4BC6-9191-C709336F126C}"/>
              </a:ext>
            </a:extLst>
          </p:cNvPr>
          <p:cNvCxnSpPr>
            <a:cxnSpLocks/>
          </p:cNvCxnSpPr>
          <p:nvPr/>
        </p:nvCxnSpPr>
        <p:spPr>
          <a:xfrm>
            <a:off x="7443658" y="4132717"/>
            <a:ext cx="0" cy="4714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Conector reto 99">
            <a:extLst>
              <a:ext uri="{FF2B5EF4-FFF2-40B4-BE49-F238E27FC236}">
                <a16:creationId xmlns:a16="http://schemas.microsoft.com/office/drawing/2014/main" id="{95389CEF-5C14-42A8-9D57-4418CE5EB1DF}"/>
              </a:ext>
            </a:extLst>
          </p:cNvPr>
          <p:cNvCxnSpPr>
            <a:cxnSpLocks/>
          </p:cNvCxnSpPr>
          <p:nvPr/>
        </p:nvCxnSpPr>
        <p:spPr>
          <a:xfrm flipH="1">
            <a:off x="2950861" y="4597353"/>
            <a:ext cx="4503228" cy="131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CaixaDeTexto 101">
            <a:extLst>
              <a:ext uri="{FF2B5EF4-FFF2-40B4-BE49-F238E27FC236}">
                <a16:creationId xmlns:a16="http://schemas.microsoft.com/office/drawing/2014/main" id="{39239D3F-668E-4FBF-A3E1-9BDDF0504FF0}"/>
              </a:ext>
            </a:extLst>
          </p:cNvPr>
          <p:cNvSpPr txBox="1"/>
          <p:nvPr/>
        </p:nvSpPr>
        <p:spPr>
          <a:xfrm>
            <a:off x="5523409" y="4351069"/>
            <a:ext cx="17229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/>
              <a:t>Re-treinar os dados</a:t>
            </a:r>
          </a:p>
        </p:txBody>
      </p:sp>
      <p:sp>
        <p:nvSpPr>
          <p:cNvPr id="103" name="CaixaDeTexto 102">
            <a:extLst>
              <a:ext uri="{FF2B5EF4-FFF2-40B4-BE49-F238E27FC236}">
                <a16:creationId xmlns:a16="http://schemas.microsoft.com/office/drawing/2014/main" id="{6474C135-582D-4816-B1BA-7BCA2C4A07C2}"/>
              </a:ext>
            </a:extLst>
          </p:cNvPr>
          <p:cNvSpPr txBox="1"/>
          <p:nvPr/>
        </p:nvSpPr>
        <p:spPr>
          <a:xfrm>
            <a:off x="3729736" y="4057465"/>
            <a:ext cx="16895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/>
              <a:t>Re-treinar os dados   </a:t>
            </a:r>
          </a:p>
        </p:txBody>
      </p:sp>
      <p:sp>
        <p:nvSpPr>
          <p:cNvPr id="105" name="CaixaDeTexto 104">
            <a:extLst>
              <a:ext uri="{FF2B5EF4-FFF2-40B4-BE49-F238E27FC236}">
                <a16:creationId xmlns:a16="http://schemas.microsoft.com/office/drawing/2014/main" id="{135E97EB-0B23-4696-B9C5-138E99AFB7F3}"/>
              </a:ext>
            </a:extLst>
          </p:cNvPr>
          <p:cNvSpPr txBox="1"/>
          <p:nvPr/>
        </p:nvSpPr>
        <p:spPr>
          <a:xfrm>
            <a:off x="2563285" y="2577020"/>
            <a:ext cx="25408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/>
              <a:t>TREINAMENTO DOS DADOS</a:t>
            </a:r>
          </a:p>
        </p:txBody>
      </p:sp>
      <p:sp>
        <p:nvSpPr>
          <p:cNvPr id="126" name="Retângulo 125">
            <a:extLst>
              <a:ext uri="{FF2B5EF4-FFF2-40B4-BE49-F238E27FC236}">
                <a16:creationId xmlns:a16="http://schemas.microsoft.com/office/drawing/2014/main" id="{DC39242A-C108-4813-856C-D2E71FB7674A}"/>
              </a:ext>
            </a:extLst>
          </p:cNvPr>
          <p:cNvSpPr/>
          <p:nvPr/>
        </p:nvSpPr>
        <p:spPr>
          <a:xfrm>
            <a:off x="6230282" y="2867624"/>
            <a:ext cx="1396400" cy="100263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3" name="Retângulo 112">
            <a:extLst>
              <a:ext uri="{FF2B5EF4-FFF2-40B4-BE49-F238E27FC236}">
                <a16:creationId xmlns:a16="http://schemas.microsoft.com/office/drawing/2014/main" id="{ECE70702-7C0C-4835-B1EB-E86CC6CA3A48}"/>
              </a:ext>
            </a:extLst>
          </p:cNvPr>
          <p:cNvSpPr/>
          <p:nvPr/>
        </p:nvSpPr>
        <p:spPr>
          <a:xfrm>
            <a:off x="6230282" y="3018261"/>
            <a:ext cx="1396400" cy="85821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8" name="CaixaDeTexto 117">
            <a:extLst>
              <a:ext uri="{FF2B5EF4-FFF2-40B4-BE49-F238E27FC236}">
                <a16:creationId xmlns:a16="http://schemas.microsoft.com/office/drawing/2014/main" id="{B8AB1A9A-6535-4B5C-B2F2-C222380E91F3}"/>
              </a:ext>
            </a:extLst>
          </p:cNvPr>
          <p:cNvSpPr txBox="1"/>
          <p:nvPr/>
        </p:nvSpPr>
        <p:spPr>
          <a:xfrm rot="16200000">
            <a:off x="5907285" y="3208574"/>
            <a:ext cx="100263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b="1" dirty="0"/>
              <a:t>Normalização</a:t>
            </a:r>
            <a:r>
              <a:rPr lang="pt-BR" sz="1100" b="1" dirty="0">
                <a:solidFill>
                  <a:srgbClr val="002060"/>
                </a:solidFill>
              </a:rPr>
              <a:t> </a:t>
            </a:r>
            <a:r>
              <a:rPr lang="pt-BR" sz="1100" b="1" dirty="0"/>
              <a:t>de Dados</a:t>
            </a:r>
          </a:p>
        </p:txBody>
      </p:sp>
      <p:sp>
        <p:nvSpPr>
          <p:cNvPr id="119" name="CaixaDeTexto 118">
            <a:extLst>
              <a:ext uri="{FF2B5EF4-FFF2-40B4-BE49-F238E27FC236}">
                <a16:creationId xmlns:a16="http://schemas.microsoft.com/office/drawing/2014/main" id="{2F833B32-BF66-40BE-8965-98C39FEA45DF}"/>
              </a:ext>
            </a:extLst>
          </p:cNvPr>
          <p:cNvSpPr txBox="1"/>
          <p:nvPr/>
        </p:nvSpPr>
        <p:spPr>
          <a:xfrm rot="16200000">
            <a:off x="6274508" y="3204414"/>
            <a:ext cx="100263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b="1" dirty="0"/>
              <a:t>Matriz de Confusão</a:t>
            </a:r>
          </a:p>
        </p:txBody>
      </p:sp>
      <p:sp>
        <p:nvSpPr>
          <p:cNvPr id="120" name="CaixaDeTexto 119">
            <a:extLst>
              <a:ext uri="{FF2B5EF4-FFF2-40B4-BE49-F238E27FC236}">
                <a16:creationId xmlns:a16="http://schemas.microsoft.com/office/drawing/2014/main" id="{337C5B7E-B1A9-4930-8316-E03660FBB20F}"/>
              </a:ext>
            </a:extLst>
          </p:cNvPr>
          <p:cNvSpPr txBox="1"/>
          <p:nvPr/>
        </p:nvSpPr>
        <p:spPr>
          <a:xfrm rot="16200000">
            <a:off x="6622330" y="3169349"/>
            <a:ext cx="100263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b="1" dirty="0"/>
              <a:t>Teste do modelo</a:t>
            </a:r>
          </a:p>
        </p:txBody>
      </p:sp>
      <p:sp>
        <p:nvSpPr>
          <p:cNvPr id="121" name="CaixaDeTexto 120">
            <a:extLst>
              <a:ext uri="{FF2B5EF4-FFF2-40B4-BE49-F238E27FC236}">
                <a16:creationId xmlns:a16="http://schemas.microsoft.com/office/drawing/2014/main" id="{FA0F983D-D2AC-4FFB-8AD7-99F69C02593A}"/>
              </a:ext>
            </a:extLst>
          </p:cNvPr>
          <p:cNvSpPr txBox="1"/>
          <p:nvPr/>
        </p:nvSpPr>
        <p:spPr>
          <a:xfrm rot="16200000">
            <a:off x="6952772" y="3219373"/>
            <a:ext cx="100263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b="1" dirty="0"/>
              <a:t>Tomada de decisão</a:t>
            </a:r>
          </a:p>
        </p:txBody>
      </p:sp>
      <p:cxnSp>
        <p:nvCxnSpPr>
          <p:cNvPr id="122" name="Conector reto 121">
            <a:extLst>
              <a:ext uri="{FF2B5EF4-FFF2-40B4-BE49-F238E27FC236}">
                <a16:creationId xmlns:a16="http://schemas.microsoft.com/office/drawing/2014/main" id="{EBB18193-3542-4889-8342-D0AAB8ACB49C}"/>
              </a:ext>
            </a:extLst>
          </p:cNvPr>
          <p:cNvCxnSpPr/>
          <p:nvPr/>
        </p:nvCxnSpPr>
        <p:spPr>
          <a:xfrm>
            <a:off x="7291525" y="3008923"/>
            <a:ext cx="0" cy="853116"/>
          </a:xfrm>
          <a:prstGeom prst="line">
            <a:avLst/>
          </a:prstGeom>
          <a:ln w="9525" cmpd="sng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ector reto 122">
            <a:extLst>
              <a:ext uri="{FF2B5EF4-FFF2-40B4-BE49-F238E27FC236}">
                <a16:creationId xmlns:a16="http://schemas.microsoft.com/office/drawing/2014/main" id="{41160223-8B9E-46CC-93B3-301AB6626B85}"/>
              </a:ext>
            </a:extLst>
          </p:cNvPr>
          <p:cNvCxnSpPr/>
          <p:nvPr/>
        </p:nvCxnSpPr>
        <p:spPr>
          <a:xfrm>
            <a:off x="6967390" y="3024469"/>
            <a:ext cx="0" cy="853116"/>
          </a:xfrm>
          <a:prstGeom prst="line">
            <a:avLst/>
          </a:prstGeom>
          <a:ln w="9525" cmpd="sng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CaixaDeTexto 124">
            <a:extLst>
              <a:ext uri="{FF2B5EF4-FFF2-40B4-BE49-F238E27FC236}">
                <a16:creationId xmlns:a16="http://schemas.microsoft.com/office/drawing/2014/main" id="{3ED4CA7C-CDA7-47E3-B327-3E4BD46F3355}"/>
              </a:ext>
            </a:extLst>
          </p:cNvPr>
          <p:cNvSpPr txBox="1"/>
          <p:nvPr/>
        </p:nvSpPr>
        <p:spPr>
          <a:xfrm>
            <a:off x="6133203" y="2565062"/>
            <a:ext cx="22332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/>
              <a:t>TESTE DO MODELO</a:t>
            </a:r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86D78DA3-89AA-4952-A820-267C4D0CCDF0}"/>
              </a:ext>
            </a:extLst>
          </p:cNvPr>
          <p:cNvGrpSpPr/>
          <p:nvPr/>
        </p:nvGrpSpPr>
        <p:grpSpPr>
          <a:xfrm>
            <a:off x="7608523" y="3174719"/>
            <a:ext cx="444679" cy="307777"/>
            <a:chOff x="5406499" y="4257075"/>
            <a:chExt cx="444679" cy="307777"/>
          </a:xfrm>
        </p:grpSpPr>
        <p:cxnSp>
          <p:nvCxnSpPr>
            <p:cNvPr id="136" name="Conector de Seta Reta 135">
              <a:extLst>
                <a:ext uri="{FF2B5EF4-FFF2-40B4-BE49-F238E27FC236}">
                  <a16:creationId xmlns:a16="http://schemas.microsoft.com/office/drawing/2014/main" id="{3BD627A5-CCB9-4BB2-9C6B-382A7D99FE4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16832" y="4497038"/>
              <a:ext cx="393773" cy="1440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7" name="CaixaDeTexto 136">
              <a:extLst>
                <a:ext uri="{FF2B5EF4-FFF2-40B4-BE49-F238E27FC236}">
                  <a16:creationId xmlns:a16="http://schemas.microsoft.com/office/drawing/2014/main" id="{86C3D0FA-A080-4F00-85DB-1F0984B8A1D2}"/>
                </a:ext>
              </a:extLst>
            </p:cNvPr>
            <p:cNvSpPr txBox="1"/>
            <p:nvPr/>
          </p:nvSpPr>
          <p:spPr>
            <a:xfrm>
              <a:off x="5406499" y="4257075"/>
              <a:ext cx="44467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 b="1" dirty="0"/>
                <a:t>OK</a:t>
              </a:r>
            </a:p>
          </p:txBody>
        </p:sp>
      </p:grpSp>
      <p:sp>
        <p:nvSpPr>
          <p:cNvPr id="138" name="CaixaDeTexto 137">
            <a:extLst>
              <a:ext uri="{FF2B5EF4-FFF2-40B4-BE49-F238E27FC236}">
                <a16:creationId xmlns:a16="http://schemas.microsoft.com/office/drawing/2014/main" id="{CFC6772D-DE6F-47E5-807E-5DFB3B6A9178}"/>
              </a:ext>
            </a:extLst>
          </p:cNvPr>
          <p:cNvSpPr txBox="1"/>
          <p:nvPr/>
        </p:nvSpPr>
        <p:spPr>
          <a:xfrm>
            <a:off x="7214800" y="3822306"/>
            <a:ext cx="5389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/>
              <a:t>NOK</a:t>
            </a:r>
          </a:p>
        </p:txBody>
      </p:sp>
      <p:sp>
        <p:nvSpPr>
          <p:cNvPr id="140" name="CaixaDeTexto 139">
            <a:extLst>
              <a:ext uri="{FF2B5EF4-FFF2-40B4-BE49-F238E27FC236}">
                <a16:creationId xmlns:a16="http://schemas.microsoft.com/office/drawing/2014/main" id="{6084EAED-6A90-47AE-90EF-894F07A69AE9}"/>
              </a:ext>
            </a:extLst>
          </p:cNvPr>
          <p:cNvSpPr txBox="1"/>
          <p:nvPr/>
        </p:nvSpPr>
        <p:spPr>
          <a:xfrm>
            <a:off x="5318081" y="3852933"/>
            <a:ext cx="5389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/>
              <a:t>NOK</a:t>
            </a:r>
          </a:p>
        </p:txBody>
      </p:sp>
      <p:sp>
        <p:nvSpPr>
          <p:cNvPr id="141" name="CaixaDeTexto 140">
            <a:extLst>
              <a:ext uri="{FF2B5EF4-FFF2-40B4-BE49-F238E27FC236}">
                <a16:creationId xmlns:a16="http://schemas.microsoft.com/office/drawing/2014/main" id="{4D350836-C7A7-4670-A450-871FCB95BD30}"/>
              </a:ext>
            </a:extLst>
          </p:cNvPr>
          <p:cNvSpPr txBox="1"/>
          <p:nvPr/>
        </p:nvSpPr>
        <p:spPr>
          <a:xfrm>
            <a:off x="8665995" y="3281592"/>
            <a:ext cx="5389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/>
              <a:t>FIM</a:t>
            </a:r>
          </a:p>
        </p:txBody>
      </p:sp>
      <p:cxnSp>
        <p:nvCxnSpPr>
          <p:cNvPr id="143" name="Conector de Seta Reta 142">
            <a:extLst>
              <a:ext uri="{FF2B5EF4-FFF2-40B4-BE49-F238E27FC236}">
                <a16:creationId xmlns:a16="http://schemas.microsoft.com/office/drawing/2014/main" id="{DE858CF3-AF7E-45AF-907A-C952BB8C239E}"/>
              </a:ext>
            </a:extLst>
          </p:cNvPr>
          <p:cNvCxnSpPr>
            <a:cxnSpLocks/>
          </p:cNvCxnSpPr>
          <p:nvPr/>
        </p:nvCxnSpPr>
        <p:spPr>
          <a:xfrm>
            <a:off x="8356525" y="3447368"/>
            <a:ext cx="33954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CaixaDeTexto 146">
            <a:extLst>
              <a:ext uri="{FF2B5EF4-FFF2-40B4-BE49-F238E27FC236}">
                <a16:creationId xmlns:a16="http://schemas.microsoft.com/office/drawing/2014/main" id="{A4D9A0D0-6D7C-4E50-8EAB-67309694F72B}"/>
              </a:ext>
            </a:extLst>
          </p:cNvPr>
          <p:cNvSpPr txBox="1"/>
          <p:nvPr/>
        </p:nvSpPr>
        <p:spPr>
          <a:xfrm rot="16200000">
            <a:off x="2046576" y="3124150"/>
            <a:ext cx="10885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/>
              <a:t>Visualização de Dados</a:t>
            </a:r>
          </a:p>
        </p:txBody>
      </p:sp>
      <p:cxnSp>
        <p:nvCxnSpPr>
          <p:cNvPr id="148" name="Conector reto 147">
            <a:extLst>
              <a:ext uri="{FF2B5EF4-FFF2-40B4-BE49-F238E27FC236}">
                <a16:creationId xmlns:a16="http://schemas.microsoft.com/office/drawing/2014/main" id="{6AD7821C-F7AB-4EA3-8237-6C6436D07BDC}"/>
              </a:ext>
            </a:extLst>
          </p:cNvPr>
          <p:cNvCxnSpPr>
            <a:cxnSpLocks/>
          </p:cNvCxnSpPr>
          <p:nvPr/>
        </p:nvCxnSpPr>
        <p:spPr>
          <a:xfrm flipV="1">
            <a:off x="2274103" y="2889377"/>
            <a:ext cx="0" cy="964744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Conector reto 161">
            <a:extLst>
              <a:ext uri="{FF2B5EF4-FFF2-40B4-BE49-F238E27FC236}">
                <a16:creationId xmlns:a16="http://schemas.microsoft.com/office/drawing/2014/main" id="{9BD10098-6515-4FDD-97FF-E4F3A728DBF3}"/>
              </a:ext>
            </a:extLst>
          </p:cNvPr>
          <p:cNvCxnSpPr/>
          <p:nvPr/>
        </p:nvCxnSpPr>
        <p:spPr>
          <a:xfrm>
            <a:off x="6566596" y="3020810"/>
            <a:ext cx="0" cy="853116"/>
          </a:xfrm>
          <a:prstGeom prst="line">
            <a:avLst/>
          </a:prstGeom>
          <a:ln w="9525" cmpd="sng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Conector reto 172">
            <a:extLst>
              <a:ext uri="{FF2B5EF4-FFF2-40B4-BE49-F238E27FC236}">
                <a16:creationId xmlns:a16="http://schemas.microsoft.com/office/drawing/2014/main" id="{4F03F38C-9A29-472E-B2D7-4FF03897582E}"/>
              </a:ext>
            </a:extLst>
          </p:cNvPr>
          <p:cNvCxnSpPr/>
          <p:nvPr/>
        </p:nvCxnSpPr>
        <p:spPr>
          <a:xfrm>
            <a:off x="5385678" y="3026603"/>
            <a:ext cx="0" cy="853116"/>
          </a:xfrm>
          <a:prstGeom prst="line">
            <a:avLst/>
          </a:prstGeom>
          <a:ln w="9525" cmpd="sng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CaixaDeTexto 175">
            <a:extLst>
              <a:ext uri="{FF2B5EF4-FFF2-40B4-BE49-F238E27FC236}">
                <a16:creationId xmlns:a16="http://schemas.microsoft.com/office/drawing/2014/main" id="{DD6C4947-9080-4A0A-ADCE-202FFAC1AF1C}"/>
              </a:ext>
            </a:extLst>
          </p:cNvPr>
          <p:cNvSpPr txBox="1"/>
          <p:nvPr/>
        </p:nvSpPr>
        <p:spPr>
          <a:xfrm rot="16200000">
            <a:off x="4688770" y="3171519"/>
            <a:ext cx="110243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b="1" dirty="0"/>
              <a:t>CRV</a:t>
            </a:r>
          </a:p>
        </p:txBody>
      </p:sp>
      <p:cxnSp>
        <p:nvCxnSpPr>
          <p:cNvPr id="195" name="Conector de Seta Reta 194">
            <a:extLst>
              <a:ext uri="{FF2B5EF4-FFF2-40B4-BE49-F238E27FC236}">
                <a16:creationId xmlns:a16="http://schemas.microsoft.com/office/drawing/2014/main" id="{9C7D7066-D22D-4932-B9C7-20411C38696E}"/>
              </a:ext>
            </a:extLst>
          </p:cNvPr>
          <p:cNvCxnSpPr>
            <a:cxnSpLocks/>
          </p:cNvCxnSpPr>
          <p:nvPr/>
        </p:nvCxnSpPr>
        <p:spPr>
          <a:xfrm>
            <a:off x="5799386" y="2425967"/>
            <a:ext cx="458010" cy="4509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Agrupar 1">
            <a:extLst>
              <a:ext uri="{FF2B5EF4-FFF2-40B4-BE49-F238E27FC236}">
                <a16:creationId xmlns:a16="http://schemas.microsoft.com/office/drawing/2014/main" id="{ACA098BD-A645-4477-AC78-C38C8988DD4E}"/>
              </a:ext>
            </a:extLst>
          </p:cNvPr>
          <p:cNvGrpSpPr/>
          <p:nvPr/>
        </p:nvGrpSpPr>
        <p:grpSpPr>
          <a:xfrm>
            <a:off x="7985295" y="2891326"/>
            <a:ext cx="450636" cy="1015773"/>
            <a:chOff x="8013289" y="2909984"/>
            <a:chExt cx="450636" cy="1015773"/>
          </a:xfrm>
        </p:grpSpPr>
        <p:sp>
          <p:nvSpPr>
            <p:cNvPr id="54" name="Retângulo 53">
              <a:extLst>
                <a:ext uri="{FF2B5EF4-FFF2-40B4-BE49-F238E27FC236}">
                  <a16:creationId xmlns:a16="http://schemas.microsoft.com/office/drawing/2014/main" id="{32D16073-1B29-409C-A32E-16541B6FBB69}"/>
                </a:ext>
              </a:extLst>
            </p:cNvPr>
            <p:cNvSpPr/>
            <p:nvPr/>
          </p:nvSpPr>
          <p:spPr>
            <a:xfrm>
              <a:off x="8054491" y="2923122"/>
              <a:ext cx="409434" cy="100263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9" name="CaixaDeTexto 58">
              <a:extLst>
                <a:ext uri="{FF2B5EF4-FFF2-40B4-BE49-F238E27FC236}">
                  <a16:creationId xmlns:a16="http://schemas.microsoft.com/office/drawing/2014/main" id="{67228ACA-5BEB-46FE-A21C-962BEC191433}"/>
                </a:ext>
              </a:extLst>
            </p:cNvPr>
            <p:cNvSpPr txBox="1"/>
            <p:nvPr/>
          </p:nvSpPr>
          <p:spPr>
            <a:xfrm rot="16200000">
              <a:off x="7727415" y="3195858"/>
              <a:ext cx="1002635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100" b="1" dirty="0"/>
                <a:t>Análise Qualitativa</a:t>
              </a:r>
            </a:p>
          </p:txBody>
        </p:sp>
      </p:grpSp>
      <p:grpSp>
        <p:nvGrpSpPr>
          <p:cNvPr id="60" name="Agrupar 59">
            <a:extLst>
              <a:ext uri="{FF2B5EF4-FFF2-40B4-BE49-F238E27FC236}">
                <a16:creationId xmlns:a16="http://schemas.microsoft.com/office/drawing/2014/main" id="{86D842B3-AF15-40C2-879E-81F0CB2ED9CE}"/>
              </a:ext>
            </a:extLst>
          </p:cNvPr>
          <p:cNvGrpSpPr/>
          <p:nvPr/>
        </p:nvGrpSpPr>
        <p:grpSpPr>
          <a:xfrm>
            <a:off x="5810822" y="3177835"/>
            <a:ext cx="444679" cy="307777"/>
            <a:chOff x="5406499" y="4257075"/>
            <a:chExt cx="444679" cy="307777"/>
          </a:xfrm>
        </p:grpSpPr>
        <p:cxnSp>
          <p:nvCxnSpPr>
            <p:cNvPr id="62" name="Conector de Seta Reta 61">
              <a:extLst>
                <a:ext uri="{FF2B5EF4-FFF2-40B4-BE49-F238E27FC236}">
                  <a16:creationId xmlns:a16="http://schemas.microsoft.com/office/drawing/2014/main" id="{6DB93BC9-4C64-42D7-B212-06F92B1B4A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16832" y="4497038"/>
              <a:ext cx="393773" cy="1440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CaixaDeTexto 63">
              <a:extLst>
                <a:ext uri="{FF2B5EF4-FFF2-40B4-BE49-F238E27FC236}">
                  <a16:creationId xmlns:a16="http://schemas.microsoft.com/office/drawing/2014/main" id="{5E93E172-0BFA-435F-A72F-7295EBFF0D22}"/>
                </a:ext>
              </a:extLst>
            </p:cNvPr>
            <p:cNvSpPr txBox="1"/>
            <p:nvPr/>
          </p:nvSpPr>
          <p:spPr>
            <a:xfrm>
              <a:off x="5406499" y="4257075"/>
              <a:ext cx="44467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 b="1" dirty="0"/>
                <a:t>OK</a:t>
              </a:r>
            </a:p>
          </p:txBody>
        </p:sp>
      </p:grpSp>
      <p:sp>
        <p:nvSpPr>
          <p:cNvPr id="7" name="Título 6">
            <a:extLst>
              <a:ext uri="{FF2B5EF4-FFF2-40B4-BE49-F238E27FC236}">
                <a16:creationId xmlns:a16="http://schemas.microsoft.com/office/drawing/2014/main" id="{0D320DD6-333A-43BC-AD07-E99D108E3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PROCESSO DE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31937405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51A884-3EB8-4BD3-A5DC-F1ADB45CF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DECISION TREE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E2047A1-45F6-4B37-8BD1-98B659C4AB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641" y="2090057"/>
            <a:ext cx="11353800" cy="2164702"/>
          </a:xfrm>
          <a:prstGeom prst="rect">
            <a:avLst/>
          </a:prstGeom>
        </p:spPr>
      </p:pic>
      <p:graphicFrame>
        <p:nvGraphicFramePr>
          <p:cNvPr id="5" name="Objeto 4">
            <a:extLst>
              <a:ext uri="{FF2B5EF4-FFF2-40B4-BE49-F238E27FC236}">
                <a16:creationId xmlns:a16="http://schemas.microsoft.com/office/drawing/2014/main" id="{CACC080C-4B90-4390-86DA-A42A21EB481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5532934"/>
              </p:ext>
            </p:extLst>
          </p:nvPr>
        </p:nvGraphicFramePr>
        <p:xfrm>
          <a:off x="5132388" y="4537075"/>
          <a:ext cx="1014412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4" name="Objeto de Shell de Gerenciador" showAsIcon="1" r:id="rId4" imgW="1015200" imgH="488520" progId="Package">
                  <p:embed/>
                </p:oleObj>
              </mc:Choice>
              <mc:Fallback>
                <p:oleObj name="Objeto de Shell de Gerenciador" showAsIcon="1" r:id="rId4" imgW="1015200" imgH="48852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132388" y="4537075"/>
                        <a:ext cx="1014412" cy="488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027339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A2CAF6-EDD7-42AC-9674-742D0E8C75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Decision Tree: The root node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3EEA9D5-D9E3-4A3A-A6F8-17D52D1295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0036" y="2174714"/>
            <a:ext cx="5358468" cy="2773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6615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50CF195-7B80-4FAB-B35A-B84E2AA328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Decision Tree: Decision Node and </a:t>
            </a:r>
            <a:r>
              <a:rPr lang="pt-BR" dirty="0" err="1"/>
              <a:t>Leaf</a:t>
            </a:r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5A4A191-9E53-472F-AA67-294A76C825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4020" y="1529548"/>
            <a:ext cx="6563960" cy="4507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2793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DD031B-8611-4490-8AD6-AEEA5951B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COMPARAÇÃO DO ROC NO LR E DT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23E1D7D-D461-4C96-8297-88927D1D25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573" y="1690688"/>
            <a:ext cx="5604302" cy="3901729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60937816-3EB7-4F10-BD64-C1C9D27711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2135" y="1664184"/>
            <a:ext cx="5678409" cy="3901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56752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3390</TotalTime>
  <Words>862</Words>
  <Application>Microsoft Office PowerPoint</Application>
  <PresentationFormat>Widescreen</PresentationFormat>
  <Paragraphs>65</Paragraphs>
  <Slides>14</Slides>
  <Notes>0</Notes>
  <HiddenSlides>0</HiddenSlides>
  <MMClips>0</MMClips>
  <ScaleCrop>false</ScaleCrop>
  <HeadingPairs>
    <vt:vector size="8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Servidores OLE inseridos</vt:lpstr>
      </vt:variant>
      <vt:variant>
        <vt:i4>1</vt:i4>
      </vt:variant>
      <vt:variant>
        <vt:lpstr>Títulos de slides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Tema do Office</vt:lpstr>
      <vt:lpstr>Objeto de Shell de Gerenciador</vt:lpstr>
      <vt:lpstr>Projeto 3: Avaliação da campanha de telemarketing sobre vendas de depósito bancário a termo</vt:lpstr>
      <vt:lpstr>CONTEÚDO</vt:lpstr>
      <vt:lpstr>PROBLEMA</vt:lpstr>
      <vt:lpstr>OBJETIVO</vt:lpstr>
      <vt:lpstr>PROCESSO DE MACHINE LEARNING</vt:lpstr>
      <vt:lpstr>DECISION TREE</vt:lpstr>
      <vt:lpstr>Decision Tree: The root node</vt:lpstr>
      <vt:lpstr>Decision Tree: Decision Node and Leaf</vt:lpstr>
      <vt:lpstr>COMPARAÇÃO DO ROC NO LR E DT</vt:lpstr>
      <vt:lpstr>TABELAS QUALITATIVAS DAS 10 FEATURES MAIS IMPORTANTES</vt:lpstr>
      <vt:lpstr>TABELA 1: 10 FEATURES MAIS IMPORTANTES</vt:lpstr>
      <vt:lpstr>RESULTADOS</vt:lpstr>
      <vt:lpstr>CONCLUSÃO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Eduardo Ito</dc:creator>
  <cp:lastModifiedBy>Eduardo Ito</cp:lastModifiedBy>
  <cp:revision>83</cp:revision>
  <cp:lastPrinted>2020-08-02T21:25:38Z</cp:lastPrinted>
  <dcterms:created xsi:type="dcterms:W3CDTF">2020-07-26T12:24:28Z</dcterms:created>
  <dcterms:modified xsi:type="dcterms:W3CDTF">2020-08-08T13:26:28Z</dcterms:modified>
</cp:coreProperties>
</file>